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notesSlides/notesSlide7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9" r:id="rId3"/>
    <p:sldId id="290" r:id="rId4"/>
    <p:sldId id="321" r:id="rId5"/>
    <p:sldId id="326" r:id="rId6"/>
    <p:sldId id="329" r:id="rId7"/>
    <p:sldId id="323" r:id="rId8"/>
    <p:sldId id="327" r:id="rId9"/>
    <p:sldId id="328" r:id="rId10"/>
    <p:sldId id="307" r:id="rId11"/>
    <p:sldId id="308" r:id="rId12"/>
    <p:sldId id="309" r:id="rId13"/>
    <p:sldId id="310" r:id="rId14"/>
    <p:sldId id="311" r:id="rId15"/>
    <p:sldId id="272" r:id="rId16"/>
    <p:sldId id="273" r:id="rId17"/>
    <p:sldId id="277" r:id="rId18"/>
    <p:sldId id="330" r:id="rId19"/>
    <p:sldId id="278" r:id="rId20"/>
    <p:sldId id="284" r:id="rId21"/>
    <p:sldId id="285" r:id="rId22"/>
    <p:sldId id="288" r:id="rId23"/>
    <p:sldId id="289" r:id="rId24"/>
    <p:sldId id="331" r:id="rId25"/>
    <p:sldId id="275" r:id="rId26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77DDC-86DA-45AC-9161-AF5FB4B4CE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217D3-927D-4AA0-AB0E-DFE7014D7A77}">
      <dgm:prSet phldrT="[Text]"/>
      <dgm:spPr/>
      <dgm:t>
        <a:bodyPr/>
        <a:lstStyle/>
        <a:p>
          <a:pPr algn="justLow" rtl="1"/>
          <a:r>
            <a:rPr lang="fa-IR" dirty="0" smtClean="0"/>
            <a:t>معمولاً اشاره به نگاهداري دارايي‌هاي جاري يا كوتاه‌مدت ازقبيل وجه نقد، حساب‌هاي دريافتني، موجودي‌ها، و اوراق بهادار قابل‌معامله دارد. </a:t>
          </a:r>
          <a:endParaRPr lang="en-US" dirty="0"/>
        </a:p>
      </dgm:t>
    </dgm:pt>
    <dgm:pt modelId="{2E5BC390-3B80-4E89-A130-B65897CB7F2A}" type="parTrans" cxnId="{8564A4B3-B715-4A13-91DF-CA388C3C2993}">
      <dgm:prSet/>
      <dgm:spPr/>
      <dgm:t>
        <a:bodyPr/>
        <a:lstStyle/>
        <a:p>
          <a:endParaRPr lang="en-US"/>
        </a:p>
      </dgm:t>
    </dgm:pt>
    <dgm:pt modelId="{463CB14A-1695-4852-B1B1-9321AAC71860}" type="sibTrans" cxnId="{8564A4B3-B715-4A13-91DF-CA388C3C2993}">
      <dgm:prSet/>
      <dgm:spPr/>
      <dgm:t>
        <a:bodyPr/>
        <a:lstStyle/>
        <a:p>
          <a:endParaRPr lang="en-US"/>
        </a:p>
      </dgm:t>
    </dgm:pt>
    <dgm:pt modelId="{3E069886-D11A-4262-AB92-1B5EB9DA0308}">
      <dgm:prSet phldrT="[Text]"/>
      <dgm:spPr/>
      <dgm:t>
        <a:bodyPr/>
        <a:lstStyle/>
        <a:p>
          <a:pPr algn="justLow" rtl="1"/>
          <a:r>
            <a:rPr lang="fa-IR" dirty="0" smtClean="0"/>
            <a:t>به اين اقلام سرماية در چرخش </a:t>
          </a:r>
          <a:r>
            <a:rPr lang="en-US" dirty="0" smtClean="0"/>
            <a:t>(circulating capital)</a:t>
          </a:r>
          <a:r>
            <a:rPr lang="fa-IR" dirty="0" smtClean="0"/>
            <a:t> مي‌گويند. </a:t>
          </a:r>
        </a:p>
      </dgm:t>
    </dgm:pt>
    <dgm:pt modelId="{2B5E6D0E-9327-4550-BAE4-5EDD075EA121}" type="parTrans" cxnId="{8F29ABAA-BC85-473E-B79B-388219AE3879}">
      <dgm:prSet/>
      <dgm:spPr/>
    </dgm:pt>
    <dgm:pt modelId="{50A448F4-2F35-4DA1-97BF-238E862BF85D}" type="sibTrans" cxnId="{8F29ABAA-BC85-473E-B79B-388219AE3879}">
      <dgm:prSet/>
      <dgm:spPr/>
    </dgm:pt>
    <dgm:pt modelId="{2FD6EEA7-DAB4-403A-A28B-B81976D244B2}">
      <dgm:prSet phldrT="[Text]"/>
      <dgm:spPr/>
      <dgm:t>
        <a:bodyPr/>
        <a:lstStyle/>
        <a:p>
          <a:pPr algn="justLow" rtl="1"/>
          <a:r>
            <a:rPr lang="fa-IR" dirty="0" smtClean="0"/>
            <a:t>به سرمايه در گردش هم‌چنين سرماية گردان </a:t>
          </a:r>
          <a:r>
            <a:rPr lang="en-US" dirty="0" smtClean="0"/>
            <a:t>(revolving)</a:t>
          </a:r>
          <a:r>
            <a:rPr lang="fa-IR" dirty="0" smtClean="0"/>
            <a:t> يا سرماية كوتاه‌مدت نيز مي‌گويند. </a:t>
          </a:r>
        </a:p>
      </dgm:t>
    </dgm:pt>
    <dgm:pt modelId="{F0F421F0-224A-45AA-8AAB-0960B7B23539}" type="parTrans" cxnId="{58826B9F-8C51-4330-82FE-BBEE44EDBEEF}">
      <dgm:prSet/>
      <dgm:spPr/>
    </dgm:pt>
    <dgm:pt modelId="{9FDB8EED-EFBA-4B62-8561-B99F9C54634E}" type="sibTrans" cxnId="{58826B9F-8C51-4330-82FE-BBEE44EDBEEF}">
      <dgm:prSet/>
      <dgm:spPr/>
    </dgm:pt>
    <dgm:pt modelId="{0E860A55-A70D-4850-B315-AFFBA82C0F4C}" type="pres">
      <dgm:prSet presAssocID="{93777DDC-86DA-45AC-9161-AF5FB4B4CE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9D7D5-466D-4744-B6E3-15C845237B53}" type="pres">
      <dgm:prSet presAssocID="{A3D217D3-927D-4AA0-AB0E-DFE7014D7A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F24D3-F20F-4829-9149-33445DEFE5E4}" type="pres">
      <dgm:prSet presAssocID="{463CB14A-1695-4852-B1B1-9321AAC71860}" presName="spacer" presStyleCnt="0"/>
      <dgm:spPr/>
    </dgm:pt>
    <dgm:pt modelId="{30D566CB-DCE8-4E2C-9EAF-24900D68ED5E}" type="pres">
      <dgm:prSet presAssocID="{3E069886-D11A-4262-AB92-1B5EB9DA03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1221D-674F-421A-92EA-3E878F73AE84}" type="pres">
      <dgm:prSet presAssocID="{50A448F4-2F35-4DA1-97BF-238E862BF85D}" presName="spacer" presStyleCnt="0"/>
      <dgm:spPr/>
    </dgm:pt>
    <dgm:pt modelId="{E629CFD4-24C9-4C53-82DA-F75180B4C0A2}" type="pres">
      <dgm:prSet presAssocID="{2FD6EEA7-DAB4-403A-A28B-B81976D244B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826B9F-8C51-4330-82FE-BBEE44EDBEEF}" srcId="{93777DDC-86DA-45AC-9161-AF5FB4B4CE27}" destId="{2FD6EEA7-DAB4-403A-A28B-B81976D244B2}" srcOrd="2" destOrd="0" parTransId="{F0F421F0-224A-45AA-8AAB-0960B7B23539}" sibTransId="{9FDB8EED-EFBA-4B62-8561-B99F9C54634E}"/>
    <dgm:cxn modelId="{243D196D-5C6F-4818-A62D-91173A8CF0F0}" type="presOf" srcId="{93777DDC-86DA-45AC-9161-AF5FB4B4CE27}" destId="{0E860A55-A70D-4850-B315-AFFBA82C0F4C}" srcOrd="0" destOrd="0" presId="urn:microsoft.com/office/officeart/2005/8/layout/vList2"/>
    <dgm:cxn modelId="{6AAD21FC-6D46-47BD-9888-00840E9E7ECE}" type="presOf" srcId="{A3D217D3-927D-4AA0-AB0E-DFE7014D7A77}" destId="{4E59D7D5-466D-4744-B6E3-15C845237B53}" srcOrd="0" destOrd="0" presId="urn:microsoft.com/office/officeart/2005/8/layout/vList2"/>
    <dgm:cxn modelId="{8564A4B3-B715-4A13-91DF-CA388C3C2993}" srcId="{93777DDC-86DA-45AC-9161-AF5FB4B4CE27}" destId="{A3D217D3-927D-4AA0-AB0E-DFE7014D7A77}" srcOrd="0" destOrd="0" parTransId="{2E5BC390-3B80-4E89-A130-B65897CB7F2A}" sibTransId="{463CB14A-1695-4852-B1B1-9321AAC71860}"/>
    <dgm:cxn modelId="{3E6E3990-9AB9-4547-B26C-D7EB422F5D8E}" type="presOf" srcId="{3E069886-D11A-4262-AB92-1B5EB9DA0308}" destId="{30D566CB-DCE8-4E2C-9EAF-24900D68ED5E}" srcOrd="0" destOrd="0" presId="urn:microsoft.com/office/officeart/2005/8/layout/vList2"/>
    <dgm:cxn modelId="{8F29ABAA-BC85-473E-B79B-388219AE3879}" srcId="{93777DDC-86DA-45AC-9161-AF5FB4B4CE27}" destId="{3E069886-D11A-4262-AB92-1B5EB9DA0308}" srcOrd="1" destOrd="0" parTransId="{2B5E6D0E-9327-4550-BAE4-5EDD075EA121}" sibTransId="{50A448F4-2F35-4DA1-97BF-238E862BF85D}"/>
    <dgm:cxn modelId="{1240E6B3-2350-4ED9-AF12-0FAA9C48BE86}" type="presOf" srcId="{2FD6EEA7-DAB4-403A-A28B-B81976D244B2}" destId="{E629CFD4-24C9-4C53-82DA-F75180B4C0A2}" srcOrd="0" destOrd="0" presId="urn:microsoft.com/office/officeart/2005/8/layout/vList2"/>
    <dgm:cxn modelId="{90EBD068-C175-4301-BD9A-4DDBF6C7B63D}" type="presParOf" srcId="{0E860A55-A70D-4850-B315-AFFBA82C0F4C}" destId="{4E59D7D5-466D-4744-B6E3-15C845237B53}" srcOrd="0" destOrd="0" presId="urn:microsoft.com/office/officeart/2005/8/layout/vList2"/>
    <dgm:cxn modelId="{ED8935AA-DB08-49FF-8716-3768576F79F2}" type="presParOf" srcId="{0E860A55-A70D-4850-B315-AFFBA82C0F4C}" destId="{3CAF24D3-F20F-4829-9149-33445DEFE5E4}" srcOrd="1" destOrd="0" presId="urn:microsoft.com/office/officeart/2005/8/layout/vList2"/>
    <dgm:cxn modelId="{E0E94988-2BF1-4CB1-AC7E-9A8F142D4D31}" type="presParOf" srcId="{0E860A55-A70D-4850-B315-AFFBA82C0F4C}" destId="{30D566CB-DCE8-4E2C-9EAF-24900D68ED5E}" srcOrd="2" destOrd="0" presId="urn:microsoft.com/office/officeart/2005/8/layout/vList2"/>
    <dgm:cxn modelId="{683C8F5B-7CC2-4274-B0DF-840A1BFBA977}" type="presParOf" srcId="{0E860A55-A70D-4850-B315-AFFBA82C0F4C}" destId="{6141221D-674F-421A-92EA-3E878F73AE84}" srcOrd="3" destOrd="0" presId="urn:microsoft.com/office/officeart/2005/8/layout/vList2"/>
    <dgm:cxn modelId="{5E4FF29B-30B8-452B-9C97-30F44A07B94E}" type="presParOf" srcId="{0E860A55-A70D-4850-B315-AFFBA82C0F4C}" destId="{E629CFD4-24C9-4C53-82DA-F75180B4C0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F039B7-7323-4A14-88EE-ACAF35933817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3B79616-9A57-4502-BAF6-4B076C71103E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معین</a:t>
          </a:r>
          <a:endParaRPr lang="fa-IR" sz="3200" dirty="0">
            <a:cs typeface="B Nazanin" pitchFamily="2" charset="-78"/>
          </a:endParaRPr>
        </a:p>
      </dgm:t>
    </dgm:pt>
    <dgm:pt modelId="{30128BA7-934D-4C62-B486-98DF4257EAA8}" type="par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3F52F4B6-1D0E-4140-BACE-317A127C37AC}" type="sib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C4F12572-0AFC-4FFF-8D8D-BD7F45601CD1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مرابحه</a:t>
          </a:r>
          <a:endParaRPr lang="fa-IR" sz="2400" dirty="0">
            <a:cs typeface="B Nazanin" pitchFamily="2" charset="-78"/>
          </a:endParaRPr>
        </a:p>
      </dgm:t>
    </dgm:pt>
    <dgm:pt modelId="{305E9682-8DB7-4FD8-AFD4-2A9908B5D178}" type="par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A3380F9D-2F95-412E-807A-FB64C274D3B1}" type="sib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8ED2099E-335C-4774-80D5-938FFCEF2BC9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انتظاری</a:t>
          </a:r>
          <a:endParaRPr lang="fa-IR" sz="3200" dirty="0">
            <a:cs typeface="B Nazanin" pitchFamily="2" charset="-78"/>
          </a:endParaRPr>
        </a:p>
      </dgm:t>
    </dgm:pt>
    <dgm:pt modelId="{AE0F9AA3-D239-490B-9ACF-74F5ECBF1174}" type="par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73A38A-12E8-4557-AA4D-A1281B0CF0E1}" type="sib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D9C83AE3-EF24-42B2-939D-A9DDAFC931A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مشارکت</a:t>
          </a:r>
          <a:endParaRPr lang="fa-IR" sz="2400" dirty="0">
            <a:cs typeface="B Nazanin" pitchFamily="2" charset="-78"/>
          </a:endParaRPr>
        </a:p>
      </dgm:t>
    </dgm:pt>
    <dgm:pt modelId="{C0BA903F-45FC-4E3B-ABB4-EF9D73A0B650}" type="par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554B1956-CAEE-431D-899E-47AEED8181DD}" type="sib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0C8D24B0-46B2-4AD9-996C-0806AA8C51CF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اجاره</a:t>
          </a:r>
          <a:endParaRPr lang="fa-IR" sz="2400" dirty="0">
            <a:cs typeface="B Nazanin" pitchFamily="2" charset="-78"/>
          </a:endParaRPr>
        </a:p>
      </dgm:t>
    </dgm:pt>
    <dgm:pt modelId="{7A6C7A48-0B5A-43B4-846F-2AD26C5666D6}" type="par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59B9E3D5-F9FA-41FE-A27F-24D86AE91F78}" type="sib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4FFF07B5-9AF9-4856-AE02-13258D311E43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منفعت</a:t>
          </a:r>
          <a:endParaRPr lang="fa-IR" sz="2400" dirty="0">
            <a:cs typeface="B Nazanin" pitchFamily="2" charset="-78"/>
          </a:endParaRPr>
        </a:p>
      </dgm:t>
    </dgm:pt>
    <dgm:pt modelId="{94102B19-6B9D-402E-B099-9FF372F08C2B}" type="par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69DB601B-8FEC-4065-BA5C-8FD5AA585681}" type="sib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88375214-740F-4386-954D-D633F96750A0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استصناع</a:t>
          </a:r>
          <a:endParaRPr lang="fa-IR" sz="2400" dirty="0">
            <a:cs typeface="B Nazanin" pitchFamily="2" charset="-78"/>
          </a:endParaRPr>
        </a:p>
      </dgm:t>
    </dgm:pt>
    <dgm:pt modelId="{DD07A48D-83B6-46A4-A98E-1342B5D89115}" type="par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0E2D77F5-7A12-4ACE-B8D2-59B9BB77E386}" type="sib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43C7F827-F692-4376-AB8E-718BE71F506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مضاربه</a:t>
          </a:r>
          <a:endParaRPr lang="fa-IR" sz="2400" dirty="0">
            <a:cs typeface="B Nazanin" pitchFamily="2" charset="-78"/>
          </a:endParaRPr>
        </a:p>
      </dgm:t>
    </dgm:pt>
    <dgm:pt modelId="{42431D90-32B4-44CE-9318-89B7E5F16E37}" type="par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B4C89211-275F-463A-876E-F0282B6315A7}" type="sib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A5AE5384-9820-4548-BE00-73CC9712EEE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مزارعه</a:t>
          </a:r>
          <a:endParaRPr lang="fa-IR" sz="2400" dirty="0">
            <a:cs typeface="B Nazanin" pitchFamily="2" charset="-78"/>
          </a:endParaRPr>
        </a:p>
      </dgm:t>
    </dgm:pt>
    <dgm:pt modelId="{DBEE45BF-8FEE-4CC2-ACCB-1DA89677000A}" type="par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87828BE9-A383-40F8-8D54-7E41504CD4BC}" type="sib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36C97630-F074-4AD5-B700-216625FDB6A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مساقات</a:t>
          </a:r>
          <a:endParaRPr lang="fa-IR" sz="2400" dirty="0">
            <a:cs typeface="B Nazanin" pitchFamily="2" charset="-78"/>
          </a:endParaRPr>
        </a:p>
      </dgm:t>
    </dgm:pt>
    <dgm:pt modelId="{F280A95D-ADE3-419A-817F-5305816CA683}" type="par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36CB316C-F1EE-4DC2-B2D9-68AE1BA6D9C3}" type="sib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AC61E288-0A05-4A3F-8524-66E603956BC9}" type="pres">
      <dgm:prSet presAssocID="{DEF039B7-7323-4A14-88EE-ACAF359338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211ECE5-8E6E-44BB-815B-203CB942EB63}" type="pres">
      <dgm:prSet presAssocID="{F3B79616-9A57-4502-BAF6-4B076C71103E}" presName="compNode" presStyleCnt="0"/>
      <dgm:spPr/>
    </dgm:pt>
    <dgm:pt modelId="{BB10C765-AC5A-412E-B4AA-04FAB721DEC0}" type="pres">
      <dgm:prSet presAssocID="{F3B79616-9A57-4502-BAF6-4B076C71103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0E958E4B-AE40-4640-AE77-7DA8A60E008D}" type="pres">
      <dgm:prSet presAssocID="{F3B79616-9A57-4502-BAF6-4B076C71103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2FBA3B9-50C3-48CB-A00F-5903A855A16C}" type="pres">
      <dgm:prSet presAssocID="{F3B79616-9A57-4502-BAF6-4B076C71103E}" presName="compChildNode" presStyleCnt="0"/>
      <dgm:spPr/>
    </dgm:pt>
    <dgm:pt modelId="{0397C9AF-6FC7-41C9-863B-6AF7034C4959}" type="pres">
      <dgm:prSet presAssocID="{F3B79616-9A57-4502-BAF6-4B076C71103E}" presName="theInnerList" presStyleCnt="0"/>
      <dgm:spPr/>
    </dgm:pt>
    <dgm:pt modelId="{35FBAB7C-E415-422D-AD8D-EE88429512B3}" type="pres">
      <dgm:prSet presAssocID="{C4F12572-0AFC-4FFF-8D8D-BD7F45601CD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6F6ED97-12EC-46B0-9EB7-30EE24025947}" type="pres">
      <dgm:prSet presAssocID="{C4F12572-0AFC-4FFF-8D8D-BD7F45601CD1}" presName="aSpace2" presStyleCnt="0"/>
      <dgm:spPr/>
    </dgm:pt>
    <dgm:pt modelId="{E33E8497-F176-4986-A978-C945E052FDE0}" type="pres">
      <dgm:prSet presAssocID="{0C8D24B0-46B2-4AD9-996C-0806AA8C51C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C52BF-DAE1-49EE-A23F-2FE6F9CB5665}" type="pres">
      <dgm:prSet presAssocID="{0C8D24B0-46B2-4AD9-996C-0806AA8C51CF}" presName="aSpace2" presStyleCnt="0"/>
      <dgm:spPr/>
    </dgm:pt>
    <dgm:pt modelId="{0A9A8808-66F8-4F77-A7DF-C4AD63169930}" type="pres">
      <dgm:prSet presAssocID="{4FFF07B5-9AF9-4856-AE02-13258D311E43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716F5F-51C6-4D5D-A2BE-11ECC7F17467}" type="pres">
      <dgm:prSet presAssocID="{4FFF07B5-9AF9-4856-AE02-13258D311E43}" presName="aSpace2" presStyleCnt="0"/>
      <dgm:spPr/>
    </dgm:pt>
    <dgm:pt modelId="{7DE73B4F-BE71-4A4B-ABA5-A0D03F447FD8}" type="pres">
      <dgm:prSet presAssocID="{88375214-740F-4386-954D-D633F96750A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8D6DEE5-5BC9-448D-8159-58828C19144C}" type="pres">
      <dgm:prSet presAssocID="{F3B79616-9A57-4502-BAF6-4B076C71103E}" presName="aSpace" presStyleCnt="0"/>
      <dgm:spPr/>
    </dgm:pt>
    <dgm:pt modelId="{41182F85-542B-4CBA-9099-9011D15BDD4D}" type="pres">
      <dgm:prSet presAssocID="{8ED2099E-335C-4774-80D5-938FFCEF2BC9}" presName="compNode" presStyleCnt="0"/>
      <dgm:spPr/>
    </dgm:pt>
    <dgm:pt modelId="{0DFE19D8-339F-4CA7-B6EC-1768F7DB1AF7}" type="pres">
      <dgm:prSet presAssocID="{8ED2099E-335C-4774-80D5-938FFCEF2BC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C0E2F3B-C6B2-4808-808F-C53696FE8F9F}" type="pres">
      <dgm:prSet presAssocID="{8ED2099E-335C-4774-80D5-938FFCEF2BC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DD4940F8-194B-445B-B772-B85C0AF0E673}" type="pres">
      <dgm:prSet presAssocID="{8ED2099E-335C-4774-80D5-938FFCEF2BC9}" presName="compChildNode" presStyleCnt="0"/>
      <dgm:spPr/>
    </dgm:pt>
    <dgm:pt modelId="{0AF8BCEC-F76C-479A-804F-857D7A00C7A4}" type="pres">
      <dgm:prSet presAssocID="{8ED2099E-335C-4774-80D5-938FFCEF2BC9}" presName="theInnerList" presStyleCnt="0"/>
      <dgm:spPr/>
    </dgm:pt>
    <dgm:pt modelId="{EB6D242F-87B9-431B-AE7F-3BAC5C8D5C5A}" type="pres">
      <dgm:prSet presAssocID="{D9C83AE3-EF24-42B2-939D-A9DDAFC931A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B389F0-1361-4022-B838-F9F5073AE821}" type="pres">
      <dgm:prSet presAssocID="{D9C83AE3-EF24-42B2-939D-A9DDAFC931AA}" presName="aSpace2" presStyleCnt="0"/>
      <dgm:spPr/>
    </dgm:pt>
    <dgm:pt modelId="{C2E82EC0-554B-4144-8161-A6A1760C3D4E}" type="pres">
      <dgm:prSet presAssocID="{43C7F827-F692-4376-AB8E-718BE71F5066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E94F9D0-7898-4233-B622-0CDF2AF9FC86}" type="pres">
      <dgm:prSet presAssocID="{43C7F827-F692-4376-AB8E-718BE71F5066}" presName="aSpace2" presStyleCnt="0"/>
      <dgm:spPr/>
    </dgm:pt>
    <dgm:pt modelId="{95E2DC7A-3275-4459-94ED-9D12E9239732}" type="pres">
      <dgm:prSet presAssocID="{A5AE5384-9820-4548-BE00-73CC9712EEE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B98830-A8CD-4ED6-9E76-B53368AC554F}" type="pres">
      <dgm:prSet presAssocID="{A5AE5384-9820-4548-BE00-73CC9712EEEA}" presName="aSpace2" presStyleCnt="0"/>
      <dgm:spPr/>
    </dgm:pt>
    <dgm:pt modelId="{49E56ABB-D487-4AE7-8BCA-942100E455D2}" type="pres">
      <dgm:prSet presAssocID="{36C97630-F074-4AD5-B700-216625FDB6A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49D8A43-122D-4BC9-A4BB-D074FF91E538}" type="presOf" srcId="{A5AE5384-9820-4548-BE00-73CC9712EEEA}" destId="{95E2DC7A-3275-4459-94ED-9D12E9239732}" srcOrd="0" destOrd="0" presId="urn:microsoft.com/office/officeart/2005/8/layout/lProcess2"/>
    <dgm:cxn modelId="{80AC67BC-6CEA-41A3-8D91-9EBE63C26220}" srcId="{DEF039B7-7323-4A14-88EE-ACAF35933817}" destId="{8ED2099E-335C-4774-80D5-938FFCEF2BC9}" srcOrd="1" destOrd="0" parTransId="{AE0F9AA3-D239-490B-9ACF-74F5ECBF1174}" sibTransId="{9D73A38A-12E8-4557-AA4D-A1281B0CF0E1}"/>
    <dgm:cxn modelId="{E5045130-22F8-43F8-9AE4-4F05ADC90327}" type="presOf" srcId="{36C97630-F074-4AD5-B700-216625FDB6A6}" destId="{49E56ABB-D487-4AE7-8BCA-942100E455D2}" srcOrd="0" destOrd="0" presId="urn:microsoft.com/office/officeart/2005/8/layout/lProcess2"/>
    <dgm:cxn modelId="{BB16579F-E910-4103-9B27-5C3A1A43C48C}" type="presOf" srcId="{4FFF07B5-9AF9-4856-AE02-13258D311E43}" destId="{0A9A8808-66F8-4F77-A7DF-C4AD63169930}" srcOrd="0" destOrd="0" presId="urn:microsoft.com/office/officeart/2005/8/layout/lProcess2"/>
    <dgm:cxn modelId="{D4DDE1F0-87C7-4A77-8274-0C5DF4262699}" srcId="{8ED2099E-335C-4774-80D5-938FFCEF2BC9}" destId="{D9C83AE3-EF24-42B2-939D-A9DDAFC931AA}" srcOrd="0" destOrd="0" parTransId="{C0BA903F-45FC-4E3B-ABB4-EF9D73A0B650}" sibTransId="{554B1956-CAEE-431D-899E-47AEED8181DD}"/>
    <dgm:cxn modelId="{E547E85E-A31E-4743-8FF0-2E43A61B78A4}" srcId="{F3B79616-9A57-4502-BAF6-4B076C71103E}" destId="{C4F12572-0AFC-4FFF-8D8D-BD7F45601CD1}" srcOrd="0" destOrd="0" parTransId="{305E9682-8DB7-4FD8-AFD4-2A9908B5D178}" sibTransId="{A3380F9D-2F95-412E-807A-FB64C274D3B1}"/>
    <dgm:cxn modelId="{38F95817-0C39-402C-AD62-D504E5088EA7}" type="presOf" srcId="{D9C83AE3-EF24-42B2-939D-A9DDAFC931AA}" destId="{EB6D242F-87B9-431B-AE7F-3BAC5C8D5C5A}" srcOrd="0" destOrd="0" presId="urn:microsoft.com/office/officeart/2005/8/layout/lProcess2"/>
    <dgm:cxn modelId="{5C2CC186-A7FC-4112-85A0-1A606304D900}" type="presOf" srcId="{88375214-740F-4386-954D-D633F96750A0}" destId="{7DE73B4F-BE71-4A4B-ABA5-A0D03F447FD8}" srcOrd="0" destOrd="0" presId="urn:microsoft.com/office/officeart/2005/8/layout/lProcess2"/>
    <dgm:cxn modelId="{AD6AFA5C-ACA0-4EC2-A705-8FB2F7C7701F}" srcId="{8ED2099E-335C-4774-80D5-938FFCEF2BC9}" destId="{43C7F827-F692-4376-AB8E-718BE71F5066}" srcOrd="1" destOrd="0" parTransId="{42431D90-32B4-44CE-9318-89B7E5F16E37}" sibTransId="{B4C89211-275F-463A-876E-F0282B6315A7}"/>
    <dgm:cxn modelId="{0B9AB3FF-2A7E-45F6-BC6A-5C9955A348AC}" type="presOf" srcId="{0C8D24B0-46B2-4AD9-996C-0806AA8C51CF}" destId="{E33E8497-F176-4986-A978-C945E052FDE0}" srcOrd="0" destOrd="0" presId="urn:microsoft.com/office/officeart/2005/8/layout/lProcess2"/>
    <dgm:cxn modelId="{90270E40-4838-40A1-8421-5EC7251FC2F8}" srcId="{F3B79616-9A57-4502-BAF6-4B076C71103E}" destId="{88375214-740F-4386-954D-D633F96750A0}" srcOrd="3" destOrd="0" parTransId="{DD07A48D-83B6-46A4-A98E-1342B5D89115}" sibTransId="{0E2D77F5-7A12-4ACE-B8D2-59B9BB77E386}"/>
    <dgm:cxn modelId="{ABBFA12F-5172-4741-9721-CC3BEE0016C4}" type="presOf" srcId="{8ED2099E-335C-4774-80D5-938FFCEF2BC9}" destId="{0DFE19D8-339F-4CA7-B6EC-1768F7DB1AF7}" srcOrd="0" destOrd="0" presId="urn:microsoft.com/office/officeart/2005/8/layout/lProcess2"/>
    <dgm:cxn modelId="{A4E3E1BD-08B7-46F6-8071-6C94636110AA}" srcId="{F3B79616-9A57-4502-BAF6-4B076C71103E}" destId="{4FFF07B5-9AF9-4856-AE02-13258D311E43}" srcOrd="2" destOrd="0" parTransId="{94102B19-6B9D-402E-B099-9FF372F08C2B}" sibTransId="{69DB601B-8FEC-4065-BA5C-8FD5AA585681}"/>
    <dgm:cxn modelId="{EC3CC9A8-58A0-499B-89DF-EC6EF5A1BD88}" type="presOf" srcId="{DEF039B7-7323-4A14-88EE-ACAF35933817}" destId="{AC61E288-0A05-4A3F-8524-66E603956BC9}" srcOrd="0" destOrd="0" presId="urn:microsoft.com/office/officeart/2005/8/layout/lProcess2"/>
    <dgm:cxn modelId="{67C9CC6A-0D2C-44E1-8A23-D65E3BF3BF00}" type="presOf" srcId="{F3B79616-9A57-4502-BAF6-4B076C71103E}" destId="{BB10C765-AC5A-412E-B4AA-04FAB721DEC0}" srcOrd="0" destOrd="0" presId="urn:microsoft.com/office/officeart/2005/8/layout/lProcess2"/>
    <dgm:cxn modelId="{A7A77C57-2B93-42D2-8D28-11E5B57660FB}" srcId="{8ED2099E-335C-4774-80D5-938FFCEF2BC9}" destId="{A5AE5384-9820-4548-BE00-73CC9712EEEA}" srcOrd="2" destOrd="0" parTransId="{DBEE45BF-8FEE-4CC2-ACCB-1DA89677000A}" sibTransId="{87828BE9-A383-40F8-8D54-7E41504CD4BC}"/>
    <dgm:cxn modelId="{72720C87-E1DE-44F6-8AAF-3A17A65F7B16}" srcId="{DEF039B7-7323-4A14-88EE-ACAF35933817}" destId="{F3B79616-9A57-4502-BAF6-4B076C71103E}" srcOrd="0" destOrd="0" parTransId="{30128BA7-934D-4C62-B486-98DF4257EAA8}" sibTransId="{3F52F4B6-1D0E-4140-BACE-317A127C37AC}"/>
    <dgm:cxn modelId="{F2AF98C6-BE12-4D66-93C7-48F65AD75DF2}" srcId="{8ED2099E-335C-4774-80D5-938FFCEF2BC9}" destId="{36C97630-F074-4AD5-B700-216625FDB6A6}" srcOrd="3" destOrd="0" parTransId="{F280A95D-ADE3-419A-817F-5305816CA683}" sibTransId="{36CB316C-F1EE-4DC2-B2D9-68AE1BA6D9C3}"/>
    <dgm:cxn modelId="{A06DE678-A88A-4791-B0F5-8ABFC6437753}" type="presOf" srcId="{F3B79616-9A57-4502-BAF6-4B076C71103E}" destId="{0E958E4B-AE40-4640-AE77-7DA8A60E008D}" srcOrd="1" destOrd="0" presId="urn:microsoft.com/office/officeart/2005/8/layout/lProcess2"/>
    <dgm:cxn modelId="{77278A7F-9147-46B0-A793-557A1ED5A64D}" type="presOf" srcId="{43C7F827-F692-4376-AB8E-718BE71F5066}" destId="{C2E82EC0-554B-4144-8161-A6A1760C3D4E}" srcOrd="0" destOrd="0" presId="urn:microsoft.com/office/officeart/2005/8/layout/lProcess2"/>
    <dgm:cxn modelId="{A0C65BE1-2C51-4D92-BD3F-1DDFDF62D3A7}" type="presOf" srcId="{C4F12572-0AFC-4FFF-8D8D-BD7F45601CD1}" destId="{35FBAB7C-E415-422D-AD8D-EE88429512B3}" srcOrd="0" destOrd="0" presId="urn:microsoft.com/office/officeart/2005/8/layout/lProcess2"/>
    <dgm:cxn modelId="{60FE638F-6A83-430C-92B6-9232BC44CBAC}" type="presOf" srcId="{8ED2099E-335C-4774-80D5-938FFCEF2BC9}" destId="{CC0E2F3B-C6B2-4808-808F-C53696FE8F9F}" srcOrd="1" destOrd="0" presId="urn:microsoft.com/office/officeart/2005/8/layout/lProcess2"/>
    <dgm:cxn modelId="{B05056EF-E59D-4F1A-A7D4-A97F49D00F29}" srcId="{F3B79616-9A57-4502-BAF6-4B076C71103E}" destId="{0C8D24B0-46B2-4AD9-996C-0806AA8C51CF}" srcOrd="1" destOrd="0" parTransId="{7A6C7A48-0B5A-43B4-846F-2AD26C5666D6}" sibTransId="{59B9E3D5-F9FA-41FE-A27F-24D86AE91F78}"/>
    <dgm:cxn modelId="{AF9765CA-DF41-4FFC-A628-2FB5F14E561F}" type="presParOf" srcId="{AC61E288-0A05-4A3F-8524-66E603956BC9}" destId="{3211ECE5-8E6E-44BB-815B-203CB942EB63}" srcOrd="0" destOrd="0" presId="urn:microsoft.com/office/officeart/2005/8/layout/lProcess2"/>
    <dgm:cxn modelId="{7A5CCF25-DAF3-4DF5-BE69-E1C5D305B95D}" type="presParOf" srcId="{3211ECE5-8E6E-44BB-815B-203CB942EB63}" destId="{BB10C765-AC5A-412E-B4AA-04FAB721DEC0}" srcOrd="0" destOrd="0" presId="urn:microsoft.com/office/officeart/2005/8/layout/lProcess2"/>
    <dgm:cxn modelId="{94F7F21C-C9BC-4779-94B0-E3FBEB0F8132}" type="presParOf" srcId="{3211ECE5-8E6E-44BB-815B-203CB942EB63}" destId="{0E958E4B-AE40-4640-AE77-7DA8A60E008D}" srcOrd="1" destOrd="0" presId="urn:microsoft.com/office/officeart/2005/8/layout/lProcess2"/>
    <dgm:cxn modelId="{BAC5E4DF-1725-4019-943B-589E40166E5D}" type="presParOf" srcId="{3211ECE5-8E6E-44BB-815B-203CB942EB63}" destId="{A2FBA3B9-50C3-48CB-A00F-5903A855A16C}" srcOrd="2" destOrd="0" presId="urn:microsoft.com/office/officeart/2005/8/layout/lProcess2"/>
    <dgm:cxn modelId="{4E94F6A7-8E51-4FBD-BA36-17BA6806642B}" type="presParOf" srcId="{A2FBA3B9-50C3-48CB-A00F-5903A855A16C}" destId="{0397C9AF-6FC7-41C9-863B-6AF7034C4959}" srcOrd="0" destOrd="0" presId="urn:microsoft.com/office/officeart/2005/8/layout/lProcess2"/>
    <dgm:cxn modelId="{B2574503-9DA2-485E-B8B3-3DFD1DC1FBB7}" type="presParOf" srcId="{0397C9AF-6FC7-41C9-863B-6AF7034C4959}" destId="{35FBAB7C-E415-422D-AD8D-EE88429512B3}" srcOrd="0" destOrd="0" presId="urn:microsoft.com/office/officeart/2005/8/layout/lProcess2"/>
    <dgm:cxn modelId="{A5CC7463-1EFA-4C85-BB1E-F04B29F32DED}" type="presParOf" srcId="{0397C9AF-6FC7-41C9-863B-6AF7034C4959}" destId="{86F6ED97-12EC-46B0-9EB7-30EE24025947}" srcOrd="1" destOrd="0" presId="urn:microsoft.com/office/officeart/2005/8/layout/lProcess2"/>
    <dgm:cxn modelId="{2850FC46-A1F9-4D1E-AA0B-0BFF6B35C1B9}" type="presParOf" srcId="{0397C9AF-6FC7-41C9-863B-6AF7034C4959}" destId="{E33E8497-F176-4986-A978-C945E052FDE0}" srcOrd="2" destOrd="0" presId="urn:microsoft.com/office/officeart/2005/8/layout/lProcess2"/>
    <dgm:cxn modelId="{038A40A8-AA8F-43AC-888F-B6200ACBF10D}" type="presParOf" srcId="{0397C9AF-6FC7-41C9-863B-6AF7034C4959}" destId="{CBEC52BF-DAE1-49EE-A23F-2FE6F9CB5665}" srcOrd="3" destOrd="0" presId="urn:microsoft.com/office/officeart/2005/8/layout/lProcess2"/>
    <dgm:cxn modelId="{1BE21BAD-D055-47BE-BE38-69332DE39891}" type="presParOf" srcId="{0397C9AF-6FC7-41C9-863B-6AF7034C4959}" destId="{0A9A8808-66F8-4F77-A7DF-C4AD63169930}" srcOrd="4" destOrd="0" presId="urn:microsoft.com/office/officeart/2005/8/layout/lProcess2"/>
    <dgm:cxn modelId="{2DDB229E-CFED-4567-9040-0805515822F2}" type="presParOf" srcId="{0397C9AF-6FC7-41C9-863B-6AF7034C4959}" destId="{6C716F5F-51C6-4D5D-A2BE-11ECC7F17467}" srcOrd="5" destOrd="0" presId="urn:microsoft.com/office/officeart/2005/8/layout/lProcess2"/>
    <dgm:cxn modelId="{395009E8-5752-4F07-9427-B2E132D104D1}" type="presParOf" srcId="{0397C9AF-6FC7-41C9-863B-6AF7034C4959}" destId="{7DE73B4F-BE71-4A4B-ABA5-A0D03F447FD8}" srcOrd="6" destOrd="0" presId="urn:microsoft.com/office/officeart/2005/8/layout/lProcess2"/>
    <dgm:cxn modelId="{D806ADC4-E759-4051-A652-C2DEA5874E08}" type="presParOf" srcId="{AC61E288-0A05-4A3F-8524-66E603956BC9}" destId="{48D6DEE5-5BC9-448D-8159-58828C19144C}" srcOrd="1" destOrd="0" presId="urn:microsoft.com/office/officeart/2005/8/layout/lProcess2"/>
    <dgm:cxn modelId="{A8D44D5A-306D-4A99-8B2F-8E0E23D759DF}" type="presParOf" srcId="{AC61E288-0A05-4A3F-8524-66E603956BC9}" destId="{41182F85-542B-4CBA-9099-9011D15BDD4D}" srcOrd="2" destOrd="0" presId="urn:microsoft.com/office/officeart/2005/8/layout/lProcess2"/>
    <dgm:cxn modelId="{BD7A337E-9E88-494D-9BF3-3D30BE65950F}" type="presParOf" srcId="{41182F85-542B-4CBA-9099-9011D15BDD4D}" destId="{0DFE19D8-339F-4CA7-B6EC-1768F7DB1AF7}" srcOrd="0" destOrd="0" presId="urn:microsoft.com/office/officeart/2005/8/layout/lProcess2"/>
    <dgm:cxn modelId="{B0173638-FB6A-4BEA-AF22-78BC44222DC3}" type="presParOf" srcId="{41182F85-542B-4CBA-9099-9011D15BDD4D}" destId="{CC0E2F3B-C6B2-4808-808F-C53696FE8F9F}" srcOrd="1" destOrd="0" presId="urn:microsoft.com/office/officeart/2005/8/layout/lProcess2"/>
    <dgm:cxn modelId="{87CB3E9D-0EF9-4D90-9E13-642E09222C48}" type="presParOf" srcId="{41182F85-542B-4CBA-9099-9011D15BDD4D}" destId="{DD4940F8-194B-445B-B772-B85C0AF0E673}" srcOrd="2" destOrd="0" presId="urn:microsoft.com/office/officeart/2005/8/layout/lProcess2"/>
    <dgm:cxn modelId="{71E58D5A-D06E-48B9-A303-E6BE5033F9B0}" type="presParOf" srcId="{DD4940F8-194B-445B-B772-B85C0AF0E673}" destId="{0AF8BCEC-F76C-479A-804F-857D7A00C7A4}" srcOrd="0" destOrd="0" presId="urn:microsoft.com/office/officeart/2005/8/layout/lProcess2"/>
    <dgm:cxn modelId="{94AE74FB-5E11-47C3-A6AC-5847EA511826}" type="presParOf" srcId="{0AF8BCEC-F76C-479A-804F-857D7A00C7A4}" destId="{EB6D242F-87B9-431B-AE7F-3BAC5C8D5C5A}" srcOrd="0" destOrd="0" presId="urn:microsoft.com/office/officeart/2005/8/layout/lProcess2"/>
    <dgm:cxn modelId="{E89DA682-7614-452A-ABF0-2973BB9BFB13}" type="presParOf" srcId="{0AF8BCEC-F76C-479A-804F-857D7A00C7A4}" destId="{25B389F0-1361-4022-B838-F9F5073AE821}" srcOrd="1" destOrd="0" presId="urn:microsoft.com/office/officeart/2005/8/layout/lProcess2"/>
    <dgm:cxn modelId="{9E27132E-CE52-4D63-BE36-DDEA46B617FA}" type="presParOf" srcId="{0AF8BCEC-F76C-479A-804F-857D7A00C7A4}" destId="{C2E82EC0-554B-4144-8161-A6A1760C3D4E}" srcOrd="2" destOrd="0" presId="urn:microsoft.com/office/officeart/2005/8/layout/lProcess2"/>
    <dgm:cxn modelId="{E8DFA286-C302-46F8-9E96-0C3CCB36AF10}" type="presParOf" srcId="{0AF8BCEC-F76C-479A-804F-857D7A00C7A4}" destId="{FE94F9D0-7898-4233-B622-0CDF2AF9FC86}" srcOrd="3" destOrd="0" presId="urn:microsoft.com/office/officeart/2005/8/layout/lProcess2"/>
    <dgm:cxn modelId="{7D98F6D9-CAD3-4C7E-B262-8455E6D9F691}" type="presParOf" srcId="{0AF8BCEC-F76C-479A-804F-857D7A00C7A4}" destId="{95E2DC7A-3275-4459-94ED-9D12E9239732}" srcOrd="4" destOrd="0" presId="urn:microsoft.com/office/officeart/2005/8/layout/lProcess2"/>
    <dgm:cxn modelId="{CA214AEF-5CA0-456D-BF99-BAB55207948E}" type="presParOf" srcId="{0AF8BCEC-F76C-479A-804F-857D7A00C7A4}" destId="{64B98830-A8CD-4ED6-9E76-B53368AC554F}" srcOrd="5" destOrd="0" presId="urn:microsoft.com/office/officeart/2005/8/layout/lProcess2"/>
    <dgm:cxn modelId="{D8321608-FFAA-4F0B-A3C3-33734A602F36}" type="presParOf" srcId="{0AF8BCEC-F76C-479A-804F-857D7A00C7A4}" destId="{49E56ABB-D487-4AE7-8BCA-942100E455D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B5A4CE-C41A-4984-B4BC-DBB917385B32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pPr rtl="1"/>
          <a:endParaRPr lang="fa-IR"/>
        </a:p>
      </dgm:t>
    </dgm:pt>
    <dgm:pt modelId="{A9731301-8B0A-4698-8C46-FD04FF4ECB67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استصناع (سفارش ساخت)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922B2ED-9B08-46E4-81A4-F6CEA743B4E3}" type="parTrans" cxnId="{8FB07D72-765C-4D95-B00D-FD7459AF65E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EA1F636-5A9F-482B-8639-C7217BE91534}" type="sibTrans" cxnId="{8FB07D72-765C-4D95-B00D-FD7459AF65E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50E15B7-C9F5-4070-8533-747789E590F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براساس قرارداد استصناع یکی از طرفین قرارداد، در مقابل دریافت مبلغی معین، ساخت و تحویل چیز مشخصی را در زمان معین برای طرف دیگر به‌عهده می‌گیرد.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2B3BCB0-AACF-490B-86BE-B1B0B4170E64}" type="parTrans" cxnId="{60810FAD-5E9D-4383-80DB-2D58F04FBD9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4DC72E4-3F26-43C4-AD89-ACAAA353C2FA}" type="sibTrans" cxnId="{60810FAD-5E9D-4383-80DB-2D58F04FBD9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C7DA146-887C-430D-86D2-06F0E88257F7}" type="pres">
      <dgm:prSet presAssocID="{2EB5A4CE-C41A-4984-B4BC-DBB917385B3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8FEBA89-85B1-4814-BCF1-DFF65A16C521}" type="pres">
      <dgm:prSet presAssocID="{A9731301-8B0A-4698-8C46-FD04FF4ECB67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11D299C1-E719-467E-AB13-D395223DE678}" type="pres">
      <dgm:prSet presAssocID="{A9731301-8B0A-4698-8C46-FD04FF4ECB67}" presName="pillars" presStyleCnt="0"/>
      <dgm:spPr/>
    </dgm:pt>
    <dgm:pt modelId="{B2806801-8F0C-42FD-9B13-475FFE61A4B6}" type="pres">
      <dgm:prSet presAssocID="{A9731301-8B0A-4698-8C46-FD04FF4ECB6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ACAF5F-F25A-4AE8-B9D7-6147777CCD8B}" type="pres">
      <dgm:prSet presAssocID="{A9731301-8B0A-4698-8C46-FD04FF4ECB67}" presName="base" presStyleLbl="dkBgShp" presStyleIdx="1" presStyleCnt="2"/>
      <dgm:spPr/>
    </dgm:pt>
  </dgm:ptLst>
  <dgm:cxnLst>
    <dgm:cxn modelId="{8FB07D72-765C-4D95-B00D-FD7459AF65E0}" srcId="{2EB5A4CE-C41A-4984-B4BC-DBB917385B32}" destId="{A9731301-8B0A-4698-8C46-FD04FF4ECB67}" srcOrd="0" destOrd="0" parTransId="{D922B2ED-9B08-46E4-81A4-F6CEA743B4E3}" sibTransId="{CEA1F636-5A9F-482B-8639-C7217BE91534}"/>
    <dgm:cxn modelId="{1C28CE70-153D-45D4-9F07-C53EA67B9F59}" type="presOf" srcId="{A9731301-8B0A-4698-8C46-FD04FF4ECB67}" destId="{98FEBA89-85B1-4814-BCF1-DFF65A16C521}" srcOrd="0" destOrd="0" presId="urn:microsoft.com/office/officeart/2005/8/layout/hList3"/>
    <dgm:cxn modelId="{32B39144-3429-40A8-9B03-E7683428FC33}" type="presOf" srcId="{2EB5A4CE-C41A-4984-B4BC-DBB917385B32}" destId="{BC7DA146-887C-430D-86D2-06F0E88257F7}" srcOrd="0" destOrd="0" presId="urn:microsoft.com/office/officeart/2005/8/layout/hList3"/>
    <dgm:cxn modelId="{60810FAD-5E9D-4383-80DB-2D58F04FBD91}" srcId="{A9731301-8B0A-4698-8C46-FD04FF4ECB67}" destId="{F50E15B7-C9F5-4070-8533-747789E590FA}" srcOrd="0" destOrd="0" parTransId="{F2B3BCB0-AACF-490B-86BE-B1B0B4170E64}" sibTransId="{24DC72E4-3F26-43C4-AD89-ACAAA353C2FA}"/>
    <dgm:cxn modelId="{F378BA35-F6D8-45F0-A03E-301799799A3E}" type="presOf" srcId="{F50E15B7-C9F5-4070-8533-747789E590FA}" destId="{B2806801-8F0C-42FD-9B13-475FFE61A4B6}" srcOrd="0" destOrd="0" presId="urn:microsoft.com/office/officeart/2005/8/layout/hList3"/>
    <dgm:cxn modelId="{B2DA6E79-4094-4E3E-85F0-D55AB9FF8919}" type="presParOf" srcId="{BC7DA146-887C-430D-86D2-06F0E88257F7}" destId="{98FEBA89-85B1-4814-BCF1-DFF65A16C521}" srcOrd="0" destOrd="0" presId="urn:microsoft.com/office/officeart/2005/8/layout/hList3"/>
    <dgm:cxn modelId="{3534514A-32A3-46BA-BD03-7069B65CA8CC}" type="presParOf" srcId="{BC7DA146-887C-430D-86D2-06F0E88257F7}" destId="{11D299C1-E719-467E-AB13-D395223DE678}" srcOrd="1" destOrd="0" presId="urn:microsoft.com/office/officeart/2005/8/layout/hList3"/>
    <dgm:cxn modelId="{2E39A0AF-6871-43DC-921D-8A98BE9D361F}" type="presParOf" srcId="{11D299C1-E719-467E-AB13-D395223DE678}" destId="{B2806801-8F0C-42FD-9B13-475FFE61A4B6}" srcOrd="0" destOrd="0" presId="urn:microsoft.com/office/officeart/2005/8/layout/hList3"/>
    <dgm:cxn modelId="{3EC0BADC-EEFF-41CC-BE53-C80D9A29CFF9}" type="presParOf" srcId="{BC7DA146-887C-430D-86D2-06F0E88257F7}" destId="{A3ACAF5F-F25A-4AE8-B9D7-6147777CCD8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EF51C6-74B9-4F3F-9ABE-5E14E3854F52}" type="doc">
      <dgm:prSet loTypeId="urn:microsoft.com/office/officeart/2005/8/layout/list1" loCatId="list" qsTypeId="urn:microsoft.com/office/officeart/2005/8/quickstyle/3d7" qsCatId="3D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36CF76C6-DEBA-4CAA-A480-0341A0AA0B00}">
      <dgm:prSet/>
      <dgm:spPr/>
      <dgm:t>
        <a:bodyPr/>
        <a:lstStyle/>
        <a:p>
          <a:pPr algn="ctr" rtl="1"/>
          <a:r>
            <a:rPr lang="fa-IR" dirty="0" smtClean="0"/>
            <a:t>گواهی سپردۀ ارزی</a:t>
          </a:r>
          <a:endParaRPr lang="fa-IR" dirty="0"/>
        </a:p>
      </dgm:t>
    </dgm:pt>
    <dgm:pt modelId="{830816FA-27E5-4FC2-BA85-288DBAA5F5A1}" type="par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BA08AB2D-BC58-4B0A-8387-6632847D2B56}" type="sib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7B43AFB1-0061-4EBE-B35E-9857EE100696}">
      <dgm:prSet/>
      <dgm:spPr/>
      <dgm:t>
        <a:bodyPr/>
        <a:lstStyle/>
        <a:p>
          <a:pPr algn="ctr" rtl="1"/>
          <a:r>
            <a:rPr lang="fa-IR" dirty="0" smtClean="0"/>
            <a:t>صندوق ارزی</a:t>
          </a:r>
          <a:endParaRPr lang="fa-IR" dirty="0"/>
        </a:p>
      </dgm:t>
    </dgm:pt>
    <dgm:pt modelId="{5C30E421-0320-4A95-BA4E-9EE8E8E1313A}" type="par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E95F4943-AAEF-4B37-B92B-64593C8BF1C9}" type="sib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DB170158-C83E-4071-B438-72FA0D00BF42}">
      <dgm:prSet/>
      <dgm:spPr/>
      <dgm:t>
        <a:bodyPr/>
        <a:lstStyle/>
        <a:p>
          <a:pPr algn="ctr" rtl="1"/>
          <a:r>
            <a:rPr lang="fa-IR" dirty="0" smtClean="0"/>
            <a:t>اوراق مشارکت ارزی</a:t>
          </a:r>
          <a:endParaRPr lang="fa-IR" dirty="0"/>
        </a:p>
      </dgm:t>
    </dgm:pt>
    <dgm:pt modelId="{AE68FCFB-1211-46F5-B5E7-EC99194148FF}" type="par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BD6FDEA4-034E-41D3-B331-BA7C994DECDC}" type="sib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22EBB665-007B-4296-957B-E7CCE05BC0ED}" type="pres">
      <dgm:prSet presAssocID="{03EF51C6-74B9-4F3F-9ABE-5E14E3854F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F8B0A76-D74A-4DDC-9637-A0A849205B2B}" type="pres">
      <dgm:prSet presAssocID="{36CF76C6-DEBA-4CAA-A480-0341A0AA0B00}" presName="parentLin" presStyleCnt="0"/>
      <dgm:spPr/>
    </dgm:pt>
    <dgm:pt modelId="{6B8DBD06-EF3F-4778-B42F-DE865F451E46}" type="pres">
      <dgm:prSet presAssocID="{36CF76C6-DEBA-4CAA-A480-0341A0AA0B00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41A1326E-7BD6-47CC-8AD1-4EFEF8D810CD}" type="pres">
      <dgm:prSet presAssocID="{36CF76C6-DEBA-4CAA-A480-0341A0AA0B00}" presName="parentText" presStyleLbl="node1" presStyleIdx="0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928EA8C-AFB5-494A-BEDC-D7CB47403EF2}" type="pres">
      <dgm:prSet presAssocID="{36CF76C6-DEBA-4CAA-A480-0341A0AA0B00}" presName="negativeSpace" presStyleCnt="0"/>
      <dgm:spPr/>
    </dgm:pt>
    <dgm:pt modelId="{FD2A8803-CCEF-405E-8A4E-1B507DBB95F3}" type="pres">
      <dgm:prSet presAssocID="{36CF76C6-DEBA-4CAA-A480-0341A0AA0B00}" presName="childText" presStyleLbl="conFgAcc1" presStyleIdx="0" presStyleCnt="3">
        <dgm:presLayoutVars>
          <dgm:bulletEnabled val="1"/>
        </dgm:presLayoutVars>
      </dgm:prSet>
      <dgm:spPr/>
    </dgm:pt>
    <dgm:pt modelId="{06A183A1-A6F8-41A7-ADA4-FB044048DF38}" type="pres">
      <dgm:prSet presAssocID="{BA08AB2D-BC58-4B0A-8387-6632847D2B56}" presName="spaceBetweenRectangles" presStyleCnt="0"/>
      <dgm:spPr/>
    </dgm:pt>
    <dgm:pt modelId="{E2E50F2F-6DAE-41BF-BA38-E26B1A55BB4D}" type="pres">
      <dgm:prSet presAssocID="{7B43AFB1-0061-4EBE-B35E-9857EE100696}" presName="parentLin" presStyleCnt="0"/>
      <dgm:spPr/>
    </dgm:pt>
    <dgm:pt modelId="{EB81248F-9990-480B-9427-C36CBB44DA17}" type="pres">
      <dgm:prSet presAssocID="{7B43AFB1-0061-4EBE-B35E-9857EE100696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3DA642D-0BF0-486F-826B-640D817EED78}" type="pres">
      <dgm:prSet presAssocID="{7B43AFB1-0061-4EBE-B35E-9857EE100696}" presName="parentText" presStyleLbl="node1" presStyleIdx="1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B849B59-36DC-4AAD-BA77-7ED151C7C269}" type="pres">
      <dgm:prSet presAssocID="{7B43AFB1-0061-4EBE-B35E-9857EE100696}" presName="negativeSpace" presStyleCnt="0"/>
      <dgm:spPr/>
    </dgm:pt>
    <dgm:pt modelId="{27360FE4-D3CF-4F1F-B730-95CA27D328E7}" type="pres">
      <dgm:prSet presAssocID="{7B43AFB1-0061-4EBE-B35E-9857EE100696}" presName="childText" presStyleLbl="conFgAcc1" presStyleIdx="1" presStyleCnt="3">
        <dgm:presLayoutVars>
          <dgm:bulletEnabled val="1"/>
        </dgm:presLayoutVars>
      </dgm:prSet>
      <dgm:spPr/>
    </dgm:pt>
    <dgm:pt modelId="{41058847-A2D1-4666-B3EB-5D77CE830784}" type="pres">
      <dgm:prSet presAssocID="{E95F4943-AAEF-4B37-B92B-64593C8BF1C9}" presName="spaceBetweenRectangles" presStyleCnt="0"/>
      <dgm:spPr/>
    </dgm:pt>
    <dgm:pt modelId="{CE97AD7A-915F-455C-B4C3-3BFDF0C3A946}" type="pres">
      <dgm:prSet presAssocID="{DB170158-C83E-4071-B438-72FA0D00BF42}" presName="parentLin" presStyleCnt="0"/>
      <dgm:spPr/>
    </dgm:pt>
    <dgm:pt modelId="{CB5AE872-BE58-48D2-8B8B-CD6A35FF5B10}" type="pres">
      <dgm:prSet presAssocID="{DB170158-C83E-4071-B438-72FA0D00BF42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2519D192-3665-4882-9E4D-40965F3F556A}" type="pres">
      <dgm:prSet presAssocID="{DB170158-C83E-4071-B438-72FA0D00BF42}" presName="parentText" presStyleLbl="node1" presStyleIdx="2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A554C5F5-0679-4DC6-B8C9-367AF8954FE7}" type="pres">
      <dgm:prSet presAssocID="{DB170158-C83E-4071-B438-72FA0D00BF42}" presName="negativeSpace" presStyleCnt="0"/>
      <dgm:spPr/>
    </dgm:pt>
    <dgm:pt modelId="{227D923D-E770-4B86-B8C1-B03EBF9A5530}" type="pres">
      <dgm:prSet presAssocID="{DB170158-C83E-4071-B438-72FA0D00BF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E32820-6517-42F1-A895-12DC5C66A35D}" type="presOf" srcId="{36CF76C6-DEBA-4CAA-A480-0341A0AA0B00}" destId="{6B8DBD06-EF3F-4778-B42F-DE865F451E46}" srcOrd="0" destOrd="0" presId="urn:microsoft.com/office/officeart/2005/8/layout/list1"/>
    <dgm:cxn modelId="{2D530553-87A3-4E32-A57D-172847C2EC72}" srcId="{03EF51C6-74B9-4F3F-9ABE-5E14E3854F52}" destId="{36CF76C6-DEBA-4CAA-A480-0341A0AA0B00}" srcOrd="0" destOrd="0" parTransId="{830816FA-27E5-4FC2-BA85-288DBAA5F5A1}" sibTransId="{BA08AB2D-BC58-4B0A-8387-6632847D2B56}"/>
    <dgm:cxn modelId="{9BFDB1E3-00C4-4A3A-818E-D74C8A085B20}" srcId="{03EF51C6-74B9-4F3F-9ABE-5E14E3854F52}" destId="{7B43AFB1-0061-4EBE-B35E-9857EE100696}" srcOrd="1" destOrd="0" parTransId="{5C30E421-0320-4A95-BA4E-9EE8E8E1313A}" sibTransId="{E95F4943-AAEF-4B37-B92B-64593C8BF1C9}"/>
    <dgm:cxn modelId="{6F6DF13C-D581-4C2F-B385-61F0FF49B8D4}" type="presOf" srcId="{7B43AFB1-0061-4EBE-B35E-9857EE100696}" destId="{13DA642D-0BF0-486F-826B-640D817EED78}" srcOrd="1" destOrd="0" presId="urn:microsoft.com/office/officeart/2005/8/layout/list1"/>
    <dgm:cxn modelId="{9DDF03BC-4DF4-40F1-BDFD-38FA5B1AE711}" type="presOf" srcId="{DB170158-C83E-4071-B438-72FA0D00BF42}" destId="{CB5AE872-BE58-48D2-8B8B-CD6A35FF5B10}" srcOrd="0" destOrd="0" presId="urn:microsoft.com/office/officeart/2005/8/layout/list1"/>
    <dgm:cxn modelId="{944E8865-700F-4514-B0FC-D9C27668712B}" srcId="{03EF51C6-74B9-4F3F-9ABE-5E14E3854F52}" destId="{DB170158-C83E-4071-B438-72FA0D00BF42}" srcOrd="2" destOrd="0" parTransId="{AE68FCFB-1211-46F5-B5E7-EC99194148FF}" sibTransId="{BD6FDEA4-034E-41D3-B331-BA7C994DECDC}"/>
    <dgm:cxn modelId="{DCB71E5C-7BE1-4204-88EF-C5CFFB430670}" type="presOf" srcId="{03EF51C6-74B9-4F3F-9ABE-5E14E3854F52}" destId="{22EBB665-007B-4296-957B-E7CCE05BC0ED}" srcOrd="0" destOrd="0" presId="urn:microsoft.com/office/officeart/2005/8/layout/list1"/>
    <dgm:cxn modelId="{30CB937E-83C3-4E81-B5A3-DC78927DE13F}" type="presOf" srcId="{DB170158-C83E-4071-B438-72FA0D00BF42}" destId="{2519D192-3665-4882-9E4D-40965F3F556A}" srcOrd="1" destOrd="0" presId="urn:microsoft.com/office/officeart/2005/8/layout/list1"/>
    <dgm:cxn modelId="{69E5318C-A7CA-4AA9-8B82-3575612674CF}" type="presOf" srcId="{7B43AFB1-0061-4EBE-B35E-9857EE100696}" destId="{EB81248F-9990-480B-9427-C36CBB44DA17}" srcOrd="0" destOrd="0" presId="urn:microsoft.com/office/officeart/2005/8/layout/list1"/>
    <dgm:cxn modelId="{369E8F19-09DA-4FC0-88F6-5CDAB79A1748}" type="presOf" srcId="{36CF76C6-DEBA-4CAA-A480-0341A0AA0B00}" destId="{41A1326E-7BD6-47CC-8AD1-4EFEF8D810CD}" srcOrd="1" destOrd="0" presId="urn:microsoft.com/office/officeart/2005/8/layout/list1"/>
    <dgm:cxn modelId="{3892C625-5561-4FC0-B602-6DC187D7DBB1}" type="presParOf" srcId="{22EBB665-007B-4296-957B-E7CCE05BC0ED}" destId="{8F8B0A76-D74A-4DDC-9637-A0A849205B2B}" srcOrd="0" destOrd="0" presId="urn:microsoft.com/office/officeart/2005/8/layout/list1"/>
    <dgm:cxn modelId="{5A7EE81A-A567-464A-AB9E-7C55CC86A54E}" type="presParOf" srcId="{8F8B0A76-D74A-4DDC-9637-A0A849205B2B}" destId="{6B8DBD06-EF3F-4778-B42F-DE865F451E46}" srcOrd="0" destOrd="0" presId="urn:microsoft.com/office/officeart/2005/8/layout/list1"/>
    <dgm:cxn modelId="{43EB3B89-9B66-4610-8886-22EC7B673FF3}" type="presParOf" srcId="{8F8B0A76-D74A-4DDC-9637-A0A849205B2B}" destId="{41A1326E-7BD6-47CC-8AD1-4EFEF8D810CD}" srcOrd="1" destOrd="0" presId="urn:microsoft.com/office/officeart/2005/8/layout/list1"/>
    <dgm:cxn modelId="{C771A939-D88D-4D66-884D-4C2997D9D060}" type="presParOf" srcId="{22EBB665-007B-4296-957B-E7CCE05BC0ED}" destId="{B928EA8C-AFB5-494A-BEDC-D7CB47403EF2}" srcOrd="1" destOrd="0" presId="urn:microsoft.com/office/officeart/2005/8/layout/list1"/>
    <dgm:cxn modelId="{B46E83E8-47A6-4E59-86F9-6540E29F580E}" type="presParOf" srcId="{22EBB665-007B-4296-957B-E7CCE05BC0ED}" destId="{FD2A8803-CCEF-405E-8A4E-1B507DBB95F3}" srcOrd="2" destOrd="0" presId="urn:microsoft.com/office/officeart/2005/8/layout/list1"/>
    <dgm:cxn modelId="{B2029F42-50E0-4E3B-A80C-4D0325ED2272}" type="presParOf" srcId="{22EBB665-007B-4296-957B-E7CCE05BC0ED}" destId="{06A183A1-A6F8-41A7-ADA4-FB044048DF38}" srcOrd="3" destOrd="0" presId="urn:microsoft.com/office/officeart/2005/8/layout/list1"/>
    <dgm:cxn modelId="{C1DF684E-E4C9-4E43-A904-AFF4AF342F98}" type="presParOf" srcId="{22EBB665-007B-4296-957B-E7CCE05BC0ED}" destId="{E2E50F2F-6DAE-41BF-BA38-E26B1A55BB4D}" srcOrd="4" destOrd="0" presId="urn:microsoft.com/office/officeart/2005/8/layout/list1"/>
    <dgm:cxn modelId="{87031C47-A1D6-4ED1-A825-C34146282673}" type="presParOf" srcId="{E2E50F2F-6DAE-41BF-BA38-E26B1A55BB4D}" destId="{EB81248F-9990-480B-9427-C36CBB44DA17}" srcOrd="0" destOrd="0" presId="urn:microsoft.com/office/officeart/2005/8/layout/list1"/>
    <dgm:cxn modelId="{E3C0AC76-2ABF-4133-A751-F1414654640D}" type="presParOf" srcId="{E2E50F2F-6DAE-41BF-BA38-E26B1A55BB4D}" destId="{13DA642D-0BF0-486F-826B-640D817EED78}" srcOrd="1" destOrd="0" presId="urn:microsoft.com/office/officeart/2005/8/layout/list1"/>
    <dgm:cxn modelId="{12C7697D-4AAE-468A-9467-02390FFAB334}" type="presParOf" srcId="{22EBB665-007B-4296-957B-E7CCE05BC0ED}" destId="{BB849B59-36DC-4AAD-BA77-7ED151C7C269}" srcOrd="5" destOrd="0" presId="urn:microsoft.com/office/officeart/2005/8/layout/list1"/>
    <dgm:cxn modelId="{63EF645C-BB10-4D1A-B8DE-633DF525BC91}" type="presParOf" srcId="{22EBB665-007B-4296-957B-E7CCE05BC0ED}" destId="{27360FE4-D3CF-4F1F-B730-95CA27D328E7}" srcOrd="6" destOrd="0" presId="urn:microsoft.com/office/officeart/2005/8/layout/list1"/>
    <dgm:cxn modelId="{B68F21AE-CF63-4A00-B039-845F2ED67DD0}" type="presParOf" srcId="{22EBB665-007B-4296-957B-E7CCE05BC0ED}" destId="{41058847-A2D1-4666-B3EB-5D77CE830784}" srcOrd="7" destOrd="0" presId="urn:microsoft.com/office/officeart/2005/8/layout/list1"/>
    <dgm:cxn modelId="{4416BA2F-35EF-4886-ADE2-D79FB477AB79}" type="presParOf" srcId="{22EBB665-007B-4296-957B-E7CCE05BC0ED}" destId="{CE97AD7A-915F-455C-B4C3-3BFDF0C3A946}" srcOrd="8" destOrd="0" presId="urn:microsoft.com/office/officeart/2005/8/layout/list1"/>
    <dgm:cxn modelId="{56FB983C-F729-40C0-88F1-D90095C108B0}" type="presParOf" srcId="{CE97AD7A-915F-455C-B4C3-3BFDF0C3A946}" destId="{CB5AE872-BE58-48D2-8B8B-CD6A35FF5B10}" srcOrd="0" destOrd="0" presId="urn:microsoft.com/office/officeart/2005/8/layout/list1"/>
    <dgm:cxn modelId="{37301BE0-6F2F-40E0-8917-29B0C903B5BF}" type="presParOf" srcId="{CE97AD7A-915F-455C-B4C3-3BFDF0C3A946}" destId="{2519D192-3665-4882-9E4D-40965F3F556A}" srcOrd="1" destOrd="0" presId="urn:microsoft.com/office/officeart/2005/8/layout/list1"/>
    <dgm:cxn modelId="{796841D5-FEA6-4D21-B7A8-9387DC274798}" type="presParOf" srcId="{22EBB665-007B-4296-957B-E7CCE05BC0ED}" destId="{A554C5F5-0679-4DC6-B8C9-367AF8954FE7}" srcOrd="9" destOrd="0" presId="urn:microsoft.com/office/officeart/2005/8/layout/list1"/>
    <dgm:cxn modelId="{174DA847-229A-48B5-8D30-C3F67743FCCB}" type="presParOf" srcId="{22EBB665-007B-4296-957B-E7CCE05BC0ED}" destId="{227D923D-E770-4B86-B8C1-B03EBF9A55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5070C-7DAC-42FF-8322-6A90D2BA55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617E06-D079-49F3-941C-6D8228685065}">
      <dgm:prSet phldrT="[Text]"/>
      <dgm:spPr/>
      <dgm:t>
        <a:bodyPr/>
        <a:lstStyle/>
        <a:p>
          <a:pPr algn="justLow" rtl="1"/>
          <a:r>
            <a:rPr lang="fa-IR" dirty="0" smtClean="0"/>
            <a:t>دو برداشت از سرمايه در گردش وجود دارد: </a:t>
          </a:r>
          <a:endParaRPr lang="en-US" dirty="0"/>
        </a:p>
      </dgm:t>
    </dgm:pt>
    <dgm:pt modelId="{CD38F703-8F97-4BB7-9974-9225E57021F6}" type="parTrans" cxnId="{C92EC71E-4CA9-4819-A961-6B4418859402}">
      <dgm:prSet/>
      <dgm:spPr/>
      <dgm:t>
        <a:bodyPr/>
        <a:lstStyle/>
        <a:p>
          <a:endParaRPr lang="en-US"/>
        </a:p>
      </dgm:t>
    </dgm:pt>
    <dgm:pt modelId="{6597A831-120C-4221-BE40-212900BCD6A0}" type="sibTrans" cxnId="{C92EC71E-4CA9-4819-A961-6B4418859402}">
      <dgm:prSet/>
      <dgm:spPr/>
      <dgm:t>
        <a:bodyPr/>
        <a:lstStyle/>
        <a:p>
          <a:endParaRPr lang="en-US"/>
        </a:p>
      </dgm:t>
    </dgm:pt>
    <dgm:pt modelId="{09958C6C-5B6C-4E94-A7C2-A298C4CBAC9F}">
      <dgm:prSet phldrT="[Text]"/>
      <dgm:spPr/>
      <dgm:t>
        <a:bodyPr/>
        <a:lstStyle/>
        <a:p>
          <a:pPr algn="justLow" rtl="1"/>
          <a:r>
            <a:rPr lang="fa-IR" dirty="0" smtClean="0"/>
            <a:t>در مفهوم ترازنامه‌اي</a:t>
          </a:r>
          <a:endParaRPr lang="en-US" dirty="0"/>
        </a:p>
      </dgm:t>
    </dgm:pt>
    <dgm:pt modelId="{37D4A0B6-38EC-4B5E-BF1B-0A1FF67854BA}" type="parTrans" cxnId="{315DFFA0-F0FD-4BCD-9FBC-09CFDB0771C9}">
      <dgm:prSet/>
      <dgm:spPr/>
      <dgm:t>
        <a:bodyPr/>
        <a:lstStyle/>
        <a:p>
          <a:endParaRPr lang="en-US"/>
        </a:p>
      </dgm:t>
    </dgm:pt>
    <dgm:pt modelId="{516B3A60-95F2-4698-9A91-D17A5BC6BE68}" type="sibTrans" cxnId="{315DFFA0-F0FD-4BCD-9FBC-09CFDB0771C9}">
      <dgm:prSet/>
      <dgm:spPr/>
      <dgm:t>
        <a:bodyPr/>
        <a:lstStyle/>
        <a:p>
          <a:endParaRPr lang="en-US"/>
        </a:p>
      </dgm:t>
    </dgm:pt>
    <dgm:pt modelId="{9DA67546-3694-4A8F-A49D-E1156375E2BA}">
      <dgm:prSet phldrT="[Text]"/>
      <dgm:spPr/>
      <dgm:t>
        <a:bodyPr/>
        <a:lstStyle/>
        <a:p>
          <a:pPr algn="justLow" rtl="1"/>
          <a:r>
            <a:rPr lang="fa-IR" dirty="0" smtClean="0"/>
            <a:t>مفهوم ترازنامه‌اي</a:t>
          </a:r>
          <a:endParaRPr lang="en-US" dirty="0"/>
        </a:p>
      </dgm:t>
    </dgm:pt>
    <dgm:pt modelId="{703A68C2-D5C6-41D3-BDDA-10F252127EB0}" type="parTrans" cxnId="{EE0DFB64-FA39-41C4-984E-DF4B9E4E0C23}">
      <dgm:prSet/>
      <dgm:spPr/>
    </dgm:pt>
    <dgm:pt modelId="{8625274B-0BD4-4B9D-AF67-B1D34125EAC3}" type="sibTrans" cxnId="{EE0DFB64-FA39-41C4-984E-DF4B9E4E0C23}">
      <dgm:prSet/>
      <dgm:spPr/>
    </dgm:pt>
    <dgm:pt modelId="{A4CF9569-8FB5-4236-9410-0171CB198070}">
      <dgm:prSet phldrT="[Text]"/>
      <dgm:spPr/>
      <dgm:t>
        <a:bodyPr/>
        <a:lstStyle/>
        <a:p>
          <a:pPr algn="justLow" rtl="1"/>
          <a:r>
            <a:rPr lang="fa-IR" dirty="0" smtClean="0"/>
            <a:t>مفهوم چرخة عمليات</a:t>
          </a:r>
          <a:endParaRPr lang="en-US" dirty="0"/>
        </a:p>
      </dgm:t>
    </dgm:pt>
    <dgm:pt modelId="{4DDEAB27-027F-4171-80E0-52C410798F66}" type="parTrans" cxnId="{F2ABE3A6-5466-459B-9CF6-2A1F8D3744B5}">
      <dgm:prSet/>
      <dgm:spPr/>
    </dgm:pt>
    <dgm:pt modelId="{871E0554-AE5E-4800-AAF6-E9DF27A294DA}" type="sibTrans" cxnId="{F2ABE3A6-5466-459B-9CF6-2A1F8D3744B5}">
      <dgm:prSet/>
      <dgm:spPr/>
    </dgm:pt>
    <dgm:pt modelId="{CB68B732-10F1-490E-9925-5A7462E14145}">
      <dgm:prSet phldrT="[Text]"/>
      <dgm:spPr/>
      <dgm:t>
        <a:bodyPr/>
        <a:lstStyle/>
        <a:p>
          <a:pPr algn="justLow" rtl="1"/>
          <a:r>
            <a:rPr lang="fa-IR" dirty="0" smtClean="0"/>
            <a:t>مازاد دارايي‌هاي جاري به بدهي‌هاي جاري (خالص سرمايه در گردش)</a:t>
          </a:r>
          <a:endParaRPr lang="en-US" dirty="0"/>
        </a:p>
      </dgm:t>
    </dgm:pt>
    <dgm:pt modelId="{AB288053-DB15-42BD-95D9-FB72C01D8D06}" type="parTrans" cxnId="{57CE2B46-D7EE-4A43-A9DA-AC90E7257CE4}">
      <dgm:prSet/>
      <dgm:spPr/>
    </dgm:pt>
    <dgm:pt modelId="{F7536CF0-DE20-495D-8BF7-DDFB7F71E13C}" type="sibTrans" cxnId="{57CE2B46-D7EE-4A43-A9DA-AC90E7257CE4}">
      <dgm:prSet/>
      <dgm:spPr/>
    </dgm:pt>
    <dgm:pt modelId="{CCBB9C21-41CA-4FFC-BCA2-20DFFDF36BAA}">
      <dgm:prSet phldrT="[Text]"/>
      <dgm:spPr/>
      <dgm:t>
        <a:bodyPr/>
        <a:lstStyle/>
        <a:p>
          <a:pPr algn="justLow" rtl="1"/>
          <a:r>
            <a:rPr lang="fa-IR" dirty="0" smtClean="0"/>
            <a:t>جمع دارايي‌هاي جاري يا ناخالص دارايي‌هاي جاري</a:t>
          </a:r>
          <a:endParaRPr lang="en-US" dirty="0"/>
        </a:p>
      </dgm:t>
    </dgm:pt>
    <dgm:pt modelId="{FA2F9ACC-3CC2-440A-80FC-29DA814E1C08}" type="parTrans" cxnId="{2A518334-548E-4F16-956D-C0BB6B4FEDD1}">
      <dgm:prSet/>
      <dgm:spPr/>
    </dgm:pt>
    <dgm:pt modelId="{AD170781-88F8-4A19-A9AE-43DBCDDF916A}" type="sibTrans" cxnId="{2A518334-548E-4F16-956D-C0BB6B4FEDD1}">
      <dgm:prSet/>
      <dgm:spPr/>
    </dgm:pt>
    <dgm:pt modelId="{E48CE02A-F1B8-460B-BFD2-76DE75479EA8}">
      <dgm:prSet phldrT="[Text]"/>
      <dgm:spPr/>
      <dgm:t>
        <a:bodyPr/>
        <a:lstStyle/>
        <a:p>
          <a:pPr algn="justLow" rtl="1"/>
          <a:r>
            <a:rPr lang="fa-IR" dirty="0" smtClean="0"/>
            <a:t>در مفهوم چرخة عمليات</a:t>
          </a:r>
          <a:endParaRPr lang="en-US" dirty="0"/>
        </a:p>
      </dgm:t>
    </dgm:pt>
    <dgm:pt modelId="{B9B5AB9C-BEB0-43E8-B40B-F16234423BE3}" type="parTrans" cxnId="{8407609A-8281-4953-B726-58B235CDB6E9}">
      <dgm:prSet/>
      <dgm:spPr/>
    </dgm:pt>
    <dgm:pt modelId="{F9F433ED-155F-427B-B8A5-583F0FC20134}" type="sibTrans" cxnId="{8407609A-8281-4953-B726-58B235CDB6E9}">
      <dgm:prSet/>
      <dgm:spPr/>
    </dgm:pt>
    <dgm:pt modelId="{A33FE12F-2284-4BEF-9CCA-E17F41A6307A}">
      <dgm:prSet phldrT="[Text]"/>
      <dgm:spPr/>
      <dgm:t>
        <a:bodyPr/>
        <a:lstStyle/>
        <a:p>
          <a:pPr algn="justLow" rtl="1"/>
          <a:r>
            <a:rPr lang="fa-IR" dirty="0" smtClean="0"/>
            <a:t>خريد مواد اوليه، توليد محصول، و توزيع (فروش) محصول</a:t>
          </a:r>
          <a:endParaRPr lang="en-US" dirty="0"/>
        </a:p>
      </dgm:t>
    </dgm:pt>
    <dgm:pt modelId="{8ACEAF44-E486-41F5-9D6F-1BC2C5924509}" type="parTrans" cxnId="{239D056D-5775-4EBE-8682-314DB589C7D2}">
      <dgm:prSet/>
      <dgm:spPr/>
    </dgm:pt>
    <dgm:pt modelId="{D7BDD8E5-F79C-4131-A595-1D533F9327E5}" type="sibTrans" cxnId="{239D056D-5775-4EBE-8682-314DB589C7D2}">
      <dgm:prSet/>
      <dgm:spPr/>
    </dgm:pt>
    <dgm:pt modelId="{91F163E5-53A4-4931-9009-CB85BB7CBF19}">
      <dgm:prSet phldrT="[Text]"/>
      <dgm:spPr/>
      <dgm:t>
        <a:bodyPr/>
        <a:lstStyle/>
        <a:p>
          <a:pPr algn="justLow" rtl="1"/>
          <a:r>
            <a:rPr lang="fa-IR" dirty="0" smtClean="0"/>
            <a:t>وقتي شركت‌ها از كسري سرمايه در گردش صحبت مي‌كنند، آن‌ها به كمبود منابع نقدي اشاره دارند</a:t>
          </a:r>
          <a:endParaRPr lang="en-US" dirty="0"/>
        </a:p>
      </dgm:t>
    </dgm:pt>
    <dgm:pt modelId="{FC1D9EF4-5688-49C7-851A-9799F66F2599}" type="parTrans" cxnId="{07EED5F4-2C3B-4B76-BD3D-65D08DE3E5E4}">
      <dgm:prSet/>
      <dgm:spPr/>
    </dgm:pt>
    <dgm:pt modelId="{FF1CB47F-D91C-4F08-BD02-F5B7476C4471}" type="sibTrans" cxnId="{07EED5F4-2C3B-4B76-BD3D-65D08DE3E5E4}">
      <dgm:prSet/>
      <dgm:spPr/>
    </dgm:pt>
    <dgm:pt modelId="{98301EE8-08B2-4E72-B406-EE9DC3DE27DD}" type="pres">
      <dgm:prSet presAssocID="{DBD5070C-7DAC-42FF-8322-6A90D2BA55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C2C91A-611A-49C1-AEBC-616A62E2D5FF}" type="pres">
      <dgm:prSet presAssocID="{E6617E06-D079-49F3-941C-6D82286850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EC60A-42AB-4093-A922-22E9FFF7EF5B}" type="pres">
      <dgm:prSet presAssocID="{E6617E06-D079-49F3-941C-6D822868506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A241B-2944-4EBE-8844-91F8F7DBAE3D}" type="pres">
      <dgm:prSet presAssocID="{09958C6C-5B6C-4E94-A7C2-A298C4CBAC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E4185-FAE7-4800-BBC1-D135815FB986}" type="pres">
      <dgm:prSet presAssocID="{09958C6C-5B6C-4E94-A7C2-A298C4CBAC9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9E77E-AD3A-469E-8051-590CA49E45F1}" type="pres">
      <dgm:prSet presAssocID="{E48CE02A-F1B8-460B-BFD2-76DE75479E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66EBF-595E-4629-83B9-1A37838875B3}" type="pres">
      <dgm:prSet presAssocID="{E48CE02A-F1B8-460B-BFD2-76DE75479EA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6932ED-F7FD-48D5-AC36-85E3ED2725FD}" type="presOf" srcId="{CB68B732-10F1-490E-9925-5A7462E14145}" destId="{DEFE4185-FAE7-4800-BBC1-D135815FB986}" srcOrd="0" destOrd="0" presId="urn:microsoft.com/office/officeart/2005/8/layout/vList2"/>
    <dgm:cxn modelId="{315DFFA0-F0FD-4BCD-9FBC-09CFDB0771C9}" srcId="{DBD5070C-7DAC-42FF-8322-6A90D2BA55B0}" destId="{09958C6C-5B6C-4E94-A7C2-A298C4CBAC9F}" srcOrd="1" destOrd="0" parTransId="{37D4A0B6-38EC-4B5E-BF1B-0A1FF67854BA}" sibTransId="{516B3A60-95F2-4698-9A91-D17A5BC6BE68}"/>
    <dgm:cxn modelId="{647212B5-3781-4B0E-BC9E-7B8368E60513}" type="presOf" srcId="{E6617E06-D079-49F3-941C-6D8228685065}" destId="{F6C2C91A-611A-49C1-AEBC-616A62E2D5FF}" srcOrd="0" destOrd="0" presId="urn:microsoft.com/office/officeart/2005/8/layout/vList2"/>
    <dgm:cxn modelId="{C92EC71E-4CA9-4819-A961-6B4418859402}" srcId="{DBD5070C-7DAC-42FF-8322-6A90D2BA55B0}" destId="{E6617E06-D079-49F3-941C-6D8228685065}" srcOrd="0" destOrd="0" parTransId="{CD38F703-8F97-4BB7-9974-9225E57021F6}" sibTransId="{6597A831-120C-4221-BE40-212900BCD6A0}"/>
    <dgm:cxn modelId="{7F126614-1897-4660-8922-A085A3893379}" type="presOf" srcId="{9DA67546-3694-4A8F-A49D-E1156375E2BA}" destId="{217EC60A-42AB-4093-A922-22E9FFF7EF5B}" srcOrd="0" destOrd="0" presId="urn:microsoft.com/office/officeart/2005/8/layout/vList2"/>
    <dgm:cxn modelId="{2A518334-548E-4F16-956D-C0BB6B4FEDD1}" srcId="{09958C6C-5B6C-4E94-A7C2-A298C4CBAC9F}" destId="{CCBB9C21-41CA-4FFC-BCA2-20DFFDF36BAA}" srcOrd="1" destOrd="0" parTransId="{FA2F9ACC-3CC2-440A-80FC-29DA814E1C08}" sibTransId="{AD170781-88F8-4A19-A9AE-43DBCDDF916A}"/>
    <dgm:cxn modelId="{D38C8DDB-B06A-44C9-A6A5-0BCA3BBB4AB6}" type="presOf" srcId="{09958C6C-5B6C-4E94-A7C2-A298C4CBAC9F}" destId="{E07A241B-2944-4EBE-8844-91F8F7DBAE3D}" srcOrd="0" destOrd="0" presId="urn:microsoft.com/office/officeart/2005/8/layout/vList2"/>
    <dgm:cxn modelId="{22DEB784-3F70-49B1-B899-F9EA4457144E}" type="presOf" srcId="{DBD5070C-7DAC-42FF-8322-6A90D2BA55B0}" destId="{98301EE8-08B2-4E72-B406-EE9DC3DE27DD}" srcOrd="0" destOrd="0" presId="urn:microsoft.com/office/officeart/2005/8/layout/vList2"/>
    <dgm:cxn modelId="{57CE2B46-D7EE-4A43-A9DA-AC90E7257CE4}" srcId="{09958C6C-5B6C-4E94-A7C2-A298C4CBAC9F}" destId="{CB68B732-10F1-490E-9925-5A7462E14145}" srcOrd="0" destOrd="0" parTransId="{AB288053-DB15-42BD-95D9-FB72C01D8D06}" sibTransId="{F7536CF0-DE20-495D-8BF7-DDFB7F71E13C}"/>
    <dgm:cxn modelId="{D32B2786-8BDF-49DF-A5B7-6EF7BFEA2F05}" type="presOf" srcId="{CCBB9C21-41CA-4FFC-BCA2-20DFFDF36BAA}" destId="{DEFE4185-FAE7-4800-BBC1-D135815FB986}" srcOrd="0" destOrd="1" presId="urn:microsoft.com/office/officeart/2005/8/layout/vList2"/>
    <dgm:cxn modelId="{14F6F2D2-7584-4B98-A775-74F681E917F3}" type="presOf" srcId="{91F163E5-53A4-4931-9009-CB85BB7CBF19}" destId="{83066EBF-595E-4629-83B9-1A37838875B3}" srcOrd="0" destOrd="1" presId="urn:microsoft.com/office/officeart/2005/8/layout/vList2"/>
    <dgm:cxn modelId="{B150F64C-002C-486D-99BE-D2516A0738BD}" type="presOf" srcId="{E48CE02A-F1B8-460B-BFD2-76DE75479EA8}" destId="{B119E77E-AD3A-469E-8051-590CA49E45F1}" srcOrd="0" destOrd="0" presId="urn:microsoft.com/office/officeart/2005/8/layout/vList2"/>
    <dgm:cxn modelId="{EE0DFB64-FA39-41C4-984E-DF4B9E4E0C23}" srcId="{E6617E06-D079-49F3-941C-6D8228685065}" destId="{9DA67546-3694-4A8F-A49D-E1156375E2BA}" srcOrd="0" destOrd="0" parTransId="{703A68C2-D5C6-41D3-BDDA-10F252127EB0}" sibTransId="{8625274B-0BD4-4B9D-AF67-B1D34125EAC3}"/>
    <dgm:cxn modelId="{A4466B84-4D15-4090-BF05-75D7DF162C20}" type="presOf" srcId="{A4CF9569-8FB5-4236-9410-0171CB198070}" destId="{217EC60A-42AB-4093-A922-22E9FFF7EF5B}" srcOrd="0" destOrd="1" presId="urn:microsoft.com/office/officeart/2005/8/layout/vList2"/>
    <dgm:cxn modelId="{50CCC339-698F-44B9-ABE3-EAB649D100FD}" type="presOf" srcId="{A33FE12F-2284-4BEF-9CCA-E17F41A6307A}" destId="{83066EBF-595E-4629-83B9-1A37838875B3}" srcOrd="0" destOrd="0" presId="urn:microsoft.com/office/officeart/2005/8/layout/vList2"/>
    <dgm:cxn modelId="{07EED5F4-2C3B-4B76-BD3D-65D08DE3E5E4}" srcId="{E48CE02A-F1B8-460B-BFD2-76DE75479EA8}" destId="{91F163E5-53A4-4931-9009-CB85BB7CBF19}" srcOrd="1" destOrd="0" parTransId="{FC1D9EF4-5688-49C7-851A-9799F66F2599}" sibTransId="{FF1CB47F-D91C-4F08-BD02-F5B7476C4471}"/>
    <dgm:cxn modelId="{F2ABE3A6-5466-459B-9CF6-2A1F8D3744B5}" srcId="{E6617E06-D079-49F3-941C-6D8228685065}" destId="{A4CF9569-8FB5-4236-9410-0171CB198070}" srcOrd="1" destOrd="0" parTransId="{4DDEAB27-027F-4171-80E0-52C410798F66}" sibTransId="{871E0554-AE5E-4800-AAF6-E9DF27A294DA}"/>
    <dgm:cxn modelId="{8407609A-8281-4953-B726-58B235CDB6E9}" srcId="{DBD5070C-7DAC-42FF-8322-6A90D2BA55B0}" destId="{E48CE02A-F1B8-460B-BFD2-76DE75479EA8}" srcOrd="2" destOrd="0" parTransId="{B9B5AB9C-BEB0-43E8-B40B-F16234423BE3}" sibTransId="{F9F433ED-155F-427B-B8A5-583F0FC20134}"/>
    <dgm:cxn modelId="{239D056D-5775-4EBE-8682-314DB589C7D2}" srcId="{E48CE02A-F1B8-460B-BFD2-76DE75479EA8}" destId="{A33FE12F-2284-4BEF-9CCA-E17F41A6307A}" srcOrd="0" destOrd="0" parTransId="{8ACEAF44-E486-41F5-9D6F-1BC2C5924509}" sibTransId="{D7BDD8E5-F79C-4131-A595-1D533F9327E5}"/>
    <dgm:cxn modelId="{0560D7DD-4EE1-4F6D-8EE6-C3A0CCEECBD5}" type="presParOf" srcId="{98301EE8-08B2-4E72-B406-EE9DC3DE27DD}" destId="{F6C2C91A-611A-49C1-AEBC-616A62E2D5FF}" srcOrd="0" destOrd="0" presId="urn:microsoft.com/office/officeart/2005/8/layout/vList2"/>
    <dgm:cxn modelId="{8362B1F7-5E8E-4969-9E49-6BC180E19EE8}" type="presParOf" srcId="{98301EE8-08B2-4E72-B406-EE9DC3DE27DD}" destId="{217EC60A-42AB-4093-A922-22E9FFF7EF5B}" srcOrd="1" destOrd="0" presId="urn:microsoft.com/office/officeart/2005/8/layout/vList2"/>
    <dgm:cxn modelId="{C1478957-C4F3-4A69-A14C-99C349732F28}" type="presParOf" srcId="{98301EE8-08B2-4E72-B406-EE9DC3DE27DD}" destId="{E07A241B-2944-4EBE-8844-91F8F7DBAE3D}" srcOrd="2" destOrd="0" presId="urn:microsoft.com/office/officeart/2005/8/layout/vList2"/>
    <dgm:cxn modelId="{78E3E7DC-B95E-45B7-9F69-859CD45AED95}" type="presParOf" srcId="{98301EE8-08B2-4E72-B406-EE9DC3DE27DD}" destId="{DEFE4185-FAE7-4800-BBC1-D135815FB986}" srcOrd="3" destOrd="0" presId="urn:microsoft.com/office/officeart/2005/8/layout/vList2"/>
    <dgm:cxn modelId="{AFADD0CF-E984-447B-8C53-2E5A6BAC2F2E}" type="presParOf" srcId="{98301EE8-08B2-4E72-B406-EE9DC3DE27DD}" destId="{B119E77E-AD3A-469E-8051-590CA49E45F1}" srcOrd="4" destOrd="0" presId="urn:microsoft.com/office/officeart/2005/8/layout/vList2"/>
    <dgm:cxn modelId="{5CC40846-67D9-4EC1-B1A3-84ED5B2B511C}" type="presParOf" srcId="{98301EE8-08B2-4E72-B406-EE9DC3DE27DD}" destId="{83066EBF-595E-4629-83B9-1A37838875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DC42A2-BBC8-4DFC-837B-9681612DAB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0EECD5-69AA-4D4F-B18A-F03161FDD9F4}">
      <dgm:prSet/>
      <dgm:spPr/>
      <dgm:t>
        <a:bodyPr/>
        <a:lstStyle/>
        <a:p>
          <a:pPr algn="justLow" rtl="1"/>
          <a:r>
            <a:rPr lang="fa-IR" dirty="0" smtClean="0"/>
            <a:t>اندازه و ماهيت سرمايه‌گذاري در دارايي‌هاي جاري به عوامل متعددي چون</a:t>
          </a:r>
          <a:endParaRPr lang="en-US" dirty="0"/>
        </a:p>
      </dgm:t>
    </dgm:pt>
    <dgm:pt modelId="{95B50655-C57F-41C3-85C2-5B2969A3FF1A}" type="parTrans" cxnId="{134284D8-C20E-4FAC-8F7F-FDBD8837307D}">
      <dgm:prSet/>
      <dgm:spPr/>
      <dgm:t>
        <a:bodyPr/>
        <a:lstStyle/>
        <a:p>
          <a:pPr algn="justLow"/>
          <a:endParaRPr lang="en-US"/>
        </a:p>
      </dgm:t>
    </dgm:pt>
    <dgm:pt modelId="{20222CA0-6FE6-4230-9C67-FD946923B348}" type="sibTrans" cxnId="{134284D8-C20E-4FAC-8F7F-FDBD8837307D}">
      <dgm:prSet/>
      <dgm:spPr/>
      <dgm:t>
        <a:bodyPr/>
        <a:lstStyle/>
        <a:p>
          <a:pPr algn="justLow"/>
          <a:endParaRPr lang="en-US"/>
        </a:p>
      </dgm:t>
    </dgm:pt>
    <dgm:pt modelId="{2F85B46E-72DA-468E-ADFD-67CCF378C637}">
      <dgm:prSet/>
      <dgm:spPr/>
      <dgm:t>
        <a:bodyPr/>
        <a:lstStyle/>
        <a:p>
          <a:pPr algn="justLow" rtl="1"/>
          <a:r>
            <a:rPr lang="fa-IR" dirty="0" smtClean="0"/>
            <a:t>نوع محصولات توليدي، </a:t>
          </a:r>
          <a:endParaRPr lang="en-US" dirty="0"/>
        </a:p>
      </dgm:t>
    </dgm:pt>
    <dgm:pt modelId="{99ACE6E5-A97B-4F3A-A93D-E4564DA1979E}" type="parTrans" cxnId="{B55E4248-3A64-4D32-A503-94B1DEC9A757}">
      <dgm:prSet/>
      <dgm:spPr/>
      <dgm:t>
        <a:bodyPr/>
        <a:lstStyle/>
        <a:p>
          <a:pPr algn="justLow"/>
          <a:endParaRPr lang="en-US"/>
        </a:p>
      </dgm:t>
    </dgm:pt>
    <dgm:pt modelId="{29AA9BC1-482B-4F9B-9DBD-2D44852605A5}" type="sibTrans" cxnId="{B55E4248-3A64-4D32-A503-94B1DEC9A757}">
      <dgm:prSet/>
      <dgm:spPr/>
      <dgm:t>
        <a:bodyPr/>
        <a:lstStyle/>
        <a:p>
          <a:pPr algn="justLow"/>
          <a:endParaRPr lang="en-US"/>
        </a:p>
      </dgm:t>
    </dgm:pt>
    <dgm:pt modelId="{ACB0501A-A448-4376-B8A9-3685F0760502}">
      <dgm:prSet/>
      <dgm:spPr/>
      <dgm:t>
        <a:bodyPr/>
        <a:lstStyle/>
        <a:p>
          <a:pPr algn="justLow" rtl="1"/>
          <a:r>
            <a:rPr lang="fa-IR" dirty="0" smtClean="0"/>
            <a:t>مدت زمان چرخة عملياتي، </a:t>
          </a:r>
          <a:endParaRPr lang="en-US" dirty="0"/>
        </a:p>
      </dgm:t>
    </dgm:pt>
    <dgm:pt modelId="{CC025EA5-2F94-4C78-9C05-927D01073775}" type="parTrans" cxnId="{554DA634-1F92-4F8C-A8BA-956C53088710}">
      <dgm:prSet/>
      <dgm:spPr/>
      <dgm:t>
        <a:bodyPr/>
        <a:lstStyle/>
        <a:p>
          <a:pPr algn="justLow"/>
          <a:endParaRPr lang="en-US"/>
        </a:p>
      </dgm:t>
    </dgm:pt>
    <dgm:pt modelId="{D9D9642F-D780-4E14-B54B-DF690F6C2B2D}" type="sibTrans" cxnId="{554DA634-1F92-4F8C-A8BA-956C53088710}">
      <dgm:prSet/>
      <dgm:spPr/>
      <dgm:t>
        <a:bodyPr/>
        <a:lstStyle/>
        <a:p>
          <a:pPr algn="justLow"/>
          <a:endParaRPr lang="en-US"/>
        </a:p>
      </dgm:t>
    </dgm:pt>
    <dgm:pt modelId="{4412DFD2-655B-4188-B292-58E0751A7077}">
      <dgm:prSet/>
      <dgm:spPr/>
      <dgm:t>
        <a:bodyPr/>
        <a:lstStyle/>
        <a:p>
          <a:pPr algn="justLow" rtl="1"/>
          <a:r>
            <a:rPr lang="fa-IR" dirty="0" smtClean="0"/>
            <a:t>سطح فروش، </a:t>
          </a:r>
          <a:endParaRPr lang="en-US" dirty="0"/>
        </a:p>
      </dgm:t>
    </dgm:pt>
    <dgm:pt modelId="{68F34F17-69D9-449D-9011-1A328639D1ED}" type="parTrans" cxnId="{39507028-3C4C-4EC8-A326-29946F505061}">
      <dgm:prSet/>
      <dgm:spPr/>
      <dgm:t>
        <a:bodyPr/>
        <a:lstStyle/>
        <a:p>
          <a:pPr algn="justLow"/>
          <a:endParaRPr lang="en-US"/>
        </a:p>
      </dgm:t>
    </dgm:pt>
    <dgm:pt modelId="{D67FD5FA-6F79-4C51-B4CF-6CD69FF0AF05}" type="sibTrans" cxnId="{39507028-3C4C-4EC8-A326-29946F505061}">
      <dgm:prSet/>
      <dgm:spPr/>
      <dgm:t>
        <a:bodyPr/>
        <a:lstStyle/>
        <a:p>
          <a:pPr algn="justLow"/>
          <a:endParaRPr lang="en-US"/>
        </a:p>
      </dgm:t>
    </dgm:pt>
    <dgm:pt modelId="{F202B039-D58B-4DBF-83FD-78531E6CE44E}">
      <dgm:prSet/>
      <dgm:spPr/>
      <dgm:t>
        <a:bodyPr/>
        <a:lstStyle/>
        <a:p>
          <a:pPr algn="justLow" rtl="1"/>
          <a:r>
            <a:rPr lang="fa-IR" dirty="0" smtClean="0"/>
            <a:t>سياست‌هاي حفظ موجودي، </a:t>
          </a:r>
          <a:endParaRPr lang="en-US" dirty="0"/>
        </a:p>
      </dgm:t>
    </dgm:pt>
    <dgm:pt modelId="{CB54238D-5EE4-4FE6-9C0E-1A1B412BBEA2}" type="parTrans" cxnId="{55360482-AB94-4781-A716-37F50AD30B75}">
      <dgm:prSet/>
      <dgm:spPr/>
      <dgm:t>
        <a:bodyPr/>
        <a:lstStyle/>
        <a:p>
          <a:pPr algn="justLow"/>
          <a:endParaRPr lang="en-US"/>
        </a:p>
      </dgm:t>
    </dgm:pt>
    <dgm:pt modelId="{2D54E0A5-155B-445B-8DCF-22EF24FBCA27}" type="sibTrans" cxnId="{55360482-AB94-4781-A716-37F50AD30B75}">
      <dgm:prSet/>
      <dgm:spPr/>
      <dgm:t>
        <a:bodyPr/>
        <a:lstStyle/>
        <a:p>
          <a:pPr algn="justLow"/>
          <a:endParaRPr lang="en-US"/>
        </a:p>
      </dgm:t>
    </dgm:pt>
    <dgm:pt modelId="{A9FE4F76-7F5B-484B-B6F4-69D2709B1FD4}">
      <dgm:prSet/>
      <dgm:spPr/>
      <dgm:t>
        <a:bodyPr/>
        <a:lstStyle/>
        <a:p>
          <a:pPr algn="justLow" rtl="1"/>
          <a:r>
            <a:rPr lang="fa-IR" dirty="0" smtClean="0"/>
            <a:t>ميزان تقاضاي پيش‌بيني نشده براي محصولات، </a:t>
          </a:r>
          <a:endParaRPr lang="en-US" dirty="0"/>
        </a:p>
      </dgm:t>
    </dgm:pt>
    <dgm:pt modelId="{8B2B88B1-A9E8-41D6-8E65-2199AD5B8884}" type="parTrans" cxnId="{DC857DAC-DAEB-4851-8069-22AA6B63434B}">
      <dgm:prSet/>
      <dgm:spPr/>
      <dgm:t>
        <a:bodyPr/>
        <a:lstStyle/>
        <a:p>
          <a:pPr algn="justLow"/>
          <a:endParaRPr lang="en-US"/>
        </a:p>
      </dgm:t>
    </dgm:pt>
    <dgm:pt modelId="{CAFC7A3F-3BF3-4305-AADA-D38F6312D6D2}" type="sibTrans" cxnId="{DC857DAC-DAEB-4851-8069-22AA6B63434B}">
      <dgm:prSet/>
      <dgm:spPr/>
      <dgm:t>
        <a:bodyPr/>
        <a:lstStyle/>
        <a:p>
          <a:pPr algn="justLow"/>
          <a:endParaRPr lang="en-US"/>
        </a:p>
      </dgm:t>
    </dgm:pt>
    <dgm:pt modelId="{FB7D267A-8FCD-4D00-8CAF-E9242DBEB054}">
      <dgm:prSet/>
      <dgm:spPr/>
      <dgm:t>
        <a:bodyPr/>
        <a:lstStyle/>
        <a:p>
          <a:pPr algn="justLow" rtl="1"/>
          <a:r>
            <a:rPr lang="fa-IR" dirty="0" smtClean="0"/>
            <a:t>زمان پيش‌بيني‌نشده براي دريافت مواد اولية جديد، </a:t>
          </a:r>
          <a:endParaRPr lang="en-US" dirty="0"/>
        </a:p>
      </dgm:t>
    </dgm:pt>
    <dgm:pt modelId="{63666279-F88E-41D9-A917-6CABDE4BB2E9}" type="parTrans" cxnId="{72F4E6E4-8DD8-44B6-BEEB-12661156E9E7}">
      <dgm:prSet/>
      <dgm:spPr/>
      <dgm:t>
        <a:bodyPr/>
        <a:lstStyle/>
        <a:p>
          <a:pPr algn="justLow"/>
          <a:endParaRPr lang="en-US"/>
        </a:p>
      </dgm:t>
    </dgm:pt>
    <dgm:pt modelId="{2F6ED7B4-9585-419D-BF0C-4D0EFB61BD9D}" type="sibTrans" cxnId="{72F4E6E4-8DD8-44B6-BEEB-12661156E9E7}">
      <dgm:prSet/>
      <dgm:spPr/>
      <dgm:t>
        <a:bodyPr/>
        <a:lstStyle/>
        <a:p>
          <a:pPr algn="justLow"/>
          <a:endParaRPr lang="en-US"/>
        </a:p>
      </dgm:t>
    </dgm:pt>
    <dgm:pt modelId="{ED40B1A3-6452-4382-A868-4B33F7B6AA4F}">
      <dgm:prSet/>
      <dgm:spPr/>
      <dgm:t>
        <a:bodyPr/>
        <a:lstStyle/>
        <a:p>
          <a:pPr algn="justLow" rtl="1"/>
          <a:r>
            <a:rPr lang="fa-IR" dirty="0" smtClean="0"/>
            <a:t>سياست‌هاي نسيه‌فروشي (فروش اعتباري)</a:t>
          </a:r>
          <a:endParaRPr lang="en-US" dirty="0"/>
        </a:p>
      </dgm:t>
    </dgm:pt>
    <dgm:pt modelId="{57CE73FD-C7A5-4CF3-A5F7-F69027433E71}" type="parTrans" cxnId="{1E499EFC-A9B0-4D25-8817-A4B2E87A00EA}">
      <dgm:prSet/>
      <dgm:spPr/>
      <dgm:t>
        <a:bodyPr/>
        <a:lstStyle/>
        <a:p>
          <a:pPr algn="justLow"/>
          <a:endParaRPr lang="en-US"/>
        </a:p>
      </dgm:t>
    </dgm:pt>
    <dgm:pt modelId="{A513B556-2F63-46B7-B530-49902C02618E}" type="sibTrans" cxnId="{1E499EFC-A9B0-4D25-8817-A4B2E87A00EA}">
      <dgm:prSet/>
      <dgm:spPr/>
      <dgm:t>
        <a:bodyPr/>
        <a:lstStyle/>
        <a:p>
          <a:pPr algn="justLow"/>
          <a:endParaRPr lang="en-US"/>
        </a:p>
      </dgm:t>
    </dgm:pt>
    <dgm:pt modelId="{EA3F84C5-4A34-433D-85F1-B474172C3769}">
      <dgm:prSet/>
      <dgm:spPr/>
      <dgm:t>
        <a:bodyPr/>
        <a:lstStyle/>
        <a:p>
          <a:pPr algn="justLow" rtl="1"/>
          <a:r>
            <a:rPr lang="fa-IR" dirty="0" smtClean="0"/>
            <a:t>و ... </a:t>
          </a:r>
          <a:endParaRPr lang="en-US" dirty="0"/>
        </a:p>
      </dgm:t>
    </dgm:pt>
    <dgm:pt modelId="{3D47DFE2-868E-4E58-A60F-F7D54E1FEE51}" type="parTrans" cxnId="{C924F040-6756-4FC1-B0C7-CA403AE158BD}">
      <dgm:prSet/>
      <dgm:spPr/>
      <dgm:t>
        <a:bodyPr/>
        <a:lstStyle/>
        <a:p>
          <a:pPr algn="justLow"/>
          <a:endParaRPr lang="en-US"/>
        </a:p>
      </dgm:t>
    </dgm:pt>
    <dgm:pt modelId="{22A554C3-B23C-4BE4-A28B-1D2CCA82E74F}" type="sibTrans" cxnId="{C924F040-6756-4FC1-B0C7-CA403AE158BD}">
      <dgm:prSet/>
      <dgm:spPr/>
      <dgm:t>
        <a:bodyPr/>
        <a:lstStyle/>
        <a:p>
          <a:pPr algn="justLow"/>
          <a:endParaRPr lang="en-US"/>
        </a:p>
      </dgm:t>
    </dgm:pt>
    <dgm:pt modelId="{B516310B-F581-404A-81FB-4CE962A4883A}">
      <dgm:prSet/>
      <dgm:spPr/>
      <dgm:t>
        <a:bodyPr/>
        <a:lstStyle/>
        <a:p>
          <a:pPr algn="justLow" rtl="1"/>
          <a:r>
            <a:rPr lang="fa-IR" dirty="0" smtClean="0"/>
            <a:t>بستگي دارد.</a:t>
          </a:r>
          <a:endParaRPr lang="en-US" dirty="0"/>
        </a:p>
      </dgm:t>
    </dgm:pt>
    <dgm:pt modelId="{E60F2FD5-798D-4EC0-B79F-AFC8068F356B}" type="parTrans" cxnId="{1A02E4EC-91E4-4B46-84D4-2F82353A5A29}">
      <dgm:prSet/>
      <dgm:spPr/>
      <dgm:t>
        <a:bodyPr/>
        <a:lstStyle/>
        <a:p>
          <a:pPr algn="justLow"/>
          <a:endParaRPr lang="en-US"/>
        </a:p>
      </dgm:t>
    </dgm:pt>
    <dgm:pt modelId="{907B891A-7E0A-4747-8DA7-F9762029B894}" type="sibTrans" cxnId="{1A02E4EC-91E4-4B46-84D4-2F82353A5A29}">
      <dgm:prSet/>
      <dgm:spPr/>
      <dgm:t>
        <a:bodyPr/>
        <a:lstStyle/>
        <a:p>
          <a:pPr algn="justLow"/>
          <a:endParaRPr lang="en-US"/>
        </a:p>
      </dgm:t>
    </dgm:pt>
    <dgm:pt modelId="{9AE443E4-C532-4302-A900-0A44F1AE3E43}" type="pres">
      <dgm:prSet presAssocID="{1ADC42A2-BBC8-4DFC-837B-9681612DAB6F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FEC802-75AB-4935-8C7D-6612E454D8C5}" type="pres">
      <dgm:prSet presAssocID="{D40EECD5-69AA-4D4F-B18A-F03161FDD9F4}" presName="parentLin" presStyleCnt="0"/>
      <dgm:spPr/>
    </dgm:pt>
    <dgm:pt modelId="{9CFF197A-D06D-4230-896D-B92EA97F2B5D}" type="pres">
      <dgm:prSet presAssocID="{D40EECD5-69AA-4D4F-B18A-F03161FDD9F4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7703236-56F1-4A3D-8712-7F3B64D547F4}" type="pres">
      <dgm:prSet presAssocID="{D40EECD5-69AA-4D4F-B18A-F03161FDD9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3555B-F15D-4539-8BB7-A4F7727CB547}" type="pres">
      <dgm:prSet presAssocID="{D40EECD5-69AA-4D4F-B18A-F03161FDD9F4}" presName="negativeSpace" presStyleCnt="0"/>
      <dgm:spPr/>
    </dgm:pt>
    <dgm:pt modelId="{16F03B1F-A67D-4CD0-9A78-6AFF7C4C1517}" type="pres">
      <dgm:prSet presAssocID="{D40EECD5-69AA-4D4F-B18A-F03161FDD9F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60482-AB94-4781-A716-37F50AD30B75}" srcId="{D40EECD5-69AA-4D4F-B18A-F03161FDD9F4}" destId="{F202B039-D58B-4DBF-83FD-78531E6CE44E}" srcOrd="3" destOrd="0" parTransId="{CB54238D-5EE4-4FE6-9C0E-1A1B412BBEA2}" sibTransId="{2D54E0A5-155B-445B-8DCF-22EF24FBCA27}"/>
    <dgm:cxn modelId="{72F4E6E4-8DD8-44B6-BEEB-12661156E9E7}" srcId="{D40EECD5-69AA-4D4F-B18A-F03161FDD9F4}" destId="{FB7D267A-8FCD-4D00-8CAF-E9242DBEB054}" srcOrd="5" destOrd="0" parTransId="{63666279-F88E-41D9-A917-6CABDE4BB2E9}" sibTransId="{2F6ED7B4-9585-419D-BF0C-4D0EFB61BD9D}"/>
    <dgm:cxn modelId="{C924F040-6756-4FC1-B0C7-CA403AE158BD}" srcId="{D40EECD5-69AA-4D4F-B18A-F03161FDD9F4}" destId="{EA3F84C5-4A34-433D-85F1-B474172C3769}" srcOrd="7" destOrd="0" parTransId="{3D47DFE2-868E-4E58-A60F-F7D54E1FEE51}" sibTransId="{22A554C3-B23C-4BE4-A28B-1D2CCA82E74F}"/>
    <dgm:cxn modelId="{F98285BF-483C-48BF-AFA4-FC14E6BA96D3}" type="presOf" srcId="{D40EECD5-69AA-4D4F-B18A-F03161FDD9F4}" destId="{9CFF197A-D06D-4230-896D-B92EA97F2B5D}" srcOrd="0" destOrd="0" presId="urn:microsoft.com/office/officeart/2005/8/layout/list1"/>
    <dgm:cxn modelId="{1A02E4EC-91E4-4B46-84D4-2F82353A5A29}" srcId="{D40EECD5-69AA-4D4F-B18A-F03161FDD9F4}" destId="{B516310B-F581-404A-81FB-4CE962A4883A}" srcOrd="8" destOrd="0" parTransId="{E60F2FD5-798D-4EC0-B79F-AFC8068F356B}" sibTransId="{907B891A-7E0A-4747-8DA7-F9762029B894}"/>
    <dgm:cxn modelId="{279D961C-8C32-4E56-ADF2-7D5A8B72C730}" type="presOf" srcId="{EA3F84C5-4A34-433D-85F1-B474172C3769}" destId="{16F03B1F-A67D-4CD0-9A78-6AFF7C4C1517}" srcOrd="0" destOrd="7" presId="urn:microsoft.com/office/officeart/2005/8/layout/list1"/>
    <dgm:cxn modelId="{1E499EFC-A9B0-4D25-8817-A4B2E87A00EA}" srcId="{D40EECD5-69AA-4D4F-B18A-F03161FDD9F4}" destId="{ED40B1A3-6452-4382-A868-4B33F7B6AA4F}" srcOrd="6" destOrd="0" parTransId="{57CE73FD-C7A5-4CF3-A5F7-F69027433E71}" sibTransId="{A513B556-2F63-46B7-B530-49902C02618E}"/>
    <dgm:cxn modelId="{B14C74C2-5820-43D5-9AE5-1807AA4520EB}" type="presOf" srcId="{4412DFD2-655B-4188-B292-58E0751A7077}" destId="{16F03B1F-A67D-4CD0-9A78-6AFF7C4C1517}" srcOrd="0" destOrd="2" presId="urn:microsoft.com/office/officeart/2005/8/layout/list1"/>
    <dgm:cxn modelId="{36715C61-A6D2-4DBA-BDF4-B418BBDE8643}" type="presOf" srcId="{1ADC42A2-BBC8-4DFC-837B-9681612DAB6F}" destId="{9AE443E4-C532-4302-A900-0A44F1AE3E43}" srcOrd="0" destOrd="0" presId="urn:microsoft.com/office/officeart/2005/8/layout/list1"/>
    <dgm:cxn modelId="{B57D7350-AED3-4753-9F76-72E2A3445409}" type="presOf" srcId="{B516310B-F581-404A-81FB-4CE962A4883A}" destId="{16F03B1F-A67D-4CD0-9A78-6AFF7C4C1517}" srcOrd="0" destOrd="8" presId="urn:microsoft.com/office/officeart/2005/8/layout/list1"/>
    <dgm:cxn modelId="{7D699E5A-3998-44A3-A0E6-EE1BB6B722EE}" type="presOf" srcId="{D40EECD5-69AA-4D4F-B18A-F03161FDD9F4}" destId="{17703236-56F1-4A3D-8712-7F3B64D547F4}" srcOrd="1" destOrd="0" presId="urn:microsoft.com/office/officeart/2005/8/layout/list1"/>
    <dgm:cxn modelId="{0D86B84C-C1EC-4880-815D-3C9B679339DE}" type="presOf" srcId="{2F85B46E-72DA-468E-ADFD-67CCF378C637}" destId="{16F03B1F-A67D-4CD0-9A78-6AFF7C4C1517}" srcOrd="0" destOrd="0" presId="urn:microsoft.com/office/officeart/2005/8/layout/list1"/>
    <dgm:cxn modelId="{7FD5769B-DD8A-4F28-8F11-58E30701DAEB}" type="presOf" srcId="{A9FE4F76-7F5B-484B-B6F4-69D2709B1FD4}" destId="{16F03B1F-A67D-4CD0-9A78-6AFF7C4C1517}" srcOrd="0" destOrd="4" presId="urn:microsoft.com/office/officeart/2005/8/layout/list1"/>
    <dgm:cxn modelId="{39507028-3C4C-4EC8-A326-29946F505061}" srcId="{D40EECD5-69AA-4D4F-B18A-F03161FDD9F4}" destId="{4412DFD2-655B-4188-B292-58E0751A7077}" srcOrd="2" destOrd="0" parTransId="{68F34F17-69D9-449D-9011-1A328639D1ED}" sibTransId="{D67FD5FA-6F79-4C51-B4CF-6CD69FF0AF05}"/>
    <dgm:cxn modelId="{554DA634-1F92-4F8C-A8BA-956C53088710}" srcId="{D40EECD5-69AA-4D4F-B18A-F03161FDD9F4}" destId="{ACB0501A-A448-4376-B8A9-3685F0760502}" srcOrd="1" destOrd="0" parTransId="{CC025EA5-2F94-4C78-9C05-927D01073775}" sibTransId="{D9D9642F-D780-4E14-B54B-DF690F6C2B2D}"/>
    <dgm:cxn modelId="{B55E4248-3A64-4D32-A503-94B1DEC9A757}" srcId="{D40EECD5-69AA-4D4F-B18A-F03161FDD9F4}" destId="{2F85B46E-72DA-468E-ADFD-67CCF378C637}" srcOrd="0" destOrd="0" parTransId="{99ACE6E5-A97B-4F3A-A93D-E4564DA1979E}" sibTransId="{29AA9BC1-482B-4F9B-9DBD-2D44852605A5}"/>
    <dgm:cxn modelId="{D699B5F3-52AA-4F2F-B7BC-0F2D54011241}" type="presOf" srcId="{FB7D267A-8FCD-4D00-8CAF-E9242DBEB054}" destId="{16F03B1F-A67D-4CD0-9A78-6AFF7C4C1517}" srcOrd="0" destOrd="5" presId="urn:microsoft.com/office/officeart/2005/8/layout/list1"/>
    <dgm:cxn modelId="{06F53F17-B982-49F3-A21B-AD7C514B3EAE}" type="presOf" srcId="{ED40B1A3-6452-4382-A868-4B33F7B6AA4F}" destId="{16F03B1F-A67D-4CD0-9A78-6AFF7C4C1517}" srcOrd="0" destOrd="6" presId="urn:microsoft.com/office/officeart/2005/8/layout/list1"/>
    <dgm:cxn modelId="{134284D8-C20E-4FAC-8F7F-FDBD8837307D}" srcId="{1ADC42A2-BBC8-4DFC-837B-9681612DAB6F}" destId="{D40EECD5-69AA-4D4F-B18A-F03161FDD9F4}" srcOrd="0" destOrd="0" parTransId="{95B50655-C57F-41C3-85C2-5B2969A3FF1A}" sibTransId="{20222CA0-6FE6-4230-9C67-FD946923B348}"/>
    <dgm:cxn modelId="{5AAB30CD-B9D5-45FD-B09D-9798D62CCEF3}" type="presOf" srcId="{F202B039-D58B-4DBF-83FD-78531E6CE44E}" destId="{16F03B1F-A67D-4CD0-9A78-6AFF7C4C1517}" srcOrd="0" destOrd="3" presId="urn:microsoft.com/office/officeart/2005/8/layout/list1"/>
    <dgm:cxn modelId="{DC857DAC-DAEB-4851-8069-22AA6B63434B}" srcId="{D40EECD5-69AA-4D4F-B18A-F03161FDD9F4}" destId="{A9FE4F76-7F5B-484B-B6F4-69D2709B1FD4}" srcOrd="4" destOrd="0" parTransId="{8B2B88B1-A9E8-41D6-8E65-2199AD5B8884}" sibTransId="{CAFC7A3F-3BF3-4305-AADA-D38F6312D6D2}"/>
    <dgm:cxn modelId="{E3E97F2E-0243-48C2-9497-CB61310C20B5}" type="presOf" srcId="{ACB0501A-A448-4376-B8A9-3685F0760502}" destId="{16F03B1F-A67D-4CD0-9A78-6AFF7C4C1517}" srcOrd="0" destOrd="1" presId="urn:microsoft.com/office/officeart/2005/8/layout/list1"/>
    <dgm:cxn modelId="{86B773F2-3D60-425F-A3EB-0047514F8135}" type="presParOf" srcId="{9AE443E4-C532-4302-A900-0A44F1AE3E43}" destId="{C3FEC802-75AB-4935-8C7D-6612E454D8C5}" srcOrd="0" destOrd="0" presId="urn:microsoft.com/office/officeart/2005/8/layout/list1"/>
    <dgm:cxn modelId="{1B9C126F-13D8-414E-8461-F25AD9248FD0}" type="presParOf" srcId="{C3FEC802-75AB-4935-8C7D-6612E454D8C5}" destId="{9CFF197A-D06D-4230-896D-B92EA97F2B5D}" srcOrd="0" destOrd="0" presId="urn:microsoft.com/office/officeart/2005/8/layout/list1"/>
    <dgm:cxn modelId="{81BF3821-4D9E-40F0-A8D8-F5D6FF6F4678}" type="presParOf" srcId="{C3FEC802-75AB-4935-8C7D-6612E454D8C5}" destId="{17703236-56F1-4A3D-8712-7F3B64D547F4}" srcOrd="1" destOrd="0" presId="urn:microsoft.com/office/officeart/2005/8/layout/list1"/>
    <dgm:cxn modelId="{282F40CE-1EC6-42C8-858F-9A5317CF8F93}" type="presParOf" srcId="{9AE443E4-C532-4302-A900-0A44F1AE3E43}" destId="{B103555B-F15D-4539-8BB7-A4F7727CB547}" srcOrd="1" destOrd="0" presId="urn:microsoft.com/office/officeart/2005/8/layout/list1"/>
    <dgm:cxn modelId="{E720F4E9-D5AE-4FB1-9772-9E8D4190E2F4}" type="presParOf" srcId="{9AE443E4-C532-4302-A900-0A44F1AE3E43}" destId="{16F03B1F-A67D-4CD0-9A78-6AFF7C4C151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24921-9064-471C-AA80-DEB4385E507A}" type="doc">
      <dgm:prSet loTypeId="urn:microsoft.com/office/officeart/2005/8/layout/arrow5" loCatId="relationship" qsTypeId="urn:microsoft.com/office/officeart/2005/8/quickstyle/simple5" qsCatId="simple" csTypeId="urn:microsoft.com/office/officeart/2005/8/colors/colorful1#4" csCatId="colorful"/>
      <dgm:spPr/>
      <dgm:t>
        <a:bodyPr/>
        <a:lstStyle/>
        <a:p>
          <a:pPr rtl="1"/>
          <a:endParaRPr lang="fa-IR"/>
        </a:p>
      </dgm:t>
    </dgm:pt>
    <dgm:pt modelId="{9633A2CA-9DC5-4E4C-B2CA-C7446AE23CB7}">
      <dgm:prSet custT="1"/>
      <dgm:spPr/>
      <dgm:t>
        <a:bodyPr/>
        <a:lstStyle/>
        <a:p>
          <a:pPr rtl="1"/>
          <a:r>
            <a:rPr lang="fa-IR" sz="3200" dirty="0" smtClean="0">
              <a:latin typeface="Arial Unicode MS" pitchFamily="34" charset="-128"/>
              <a:ea typeface="Arial Unicode MS" pitchFamily="34" charset="-128"/>
              <a:cs typeface="B Titr" panose="00000700000000000000" pitchFamily="2" charset="-78"/>
            </a:rPr>
            <a:t>بروز مشکل سرمایه در گردش</a:t>
          </a:r>
          <a:endParaRPr lang="fa-IR" sz="3200" dirty="0">
            <a:latin typeface="Arial Unicode MS" pitchFamily="34" charset="-128"/>
            <a:ea typeface="Arial Unicode MS" pitchFamily="34" charset="-128"/>
            <a:cs typeface="B Titr" panose="00000700000000000000" pitchFamily="2" charset="-78"/>
          </a:endParaRPr>
        </a:p>
      </dgm:t>
    </dgm:pt>
    <dgm:pt modelId="{5936CE85-1365-4198-B92E-FB93E64B40BF}" type="parTrans" cxnId="{BDA01CEB-6813-4EBD-961C-01BF8E79C29E}">
      <dgm:prSet/>
      <dgm:spPr/>
      <dgm:t>
        <a:bodyPr/>
        <a:lstStyle/>
        <a:p>
          <a:pPr rtl="1"/>
          <a:endParaRPr lang="fa-IR"/>
        </a:p>
      </dgm:t>
    </dgm:pt>
    <dgm:pt modelId="{0D33F940-71E2-403F-A2CC-44EDCA16AC07}" type="sibTrans" cxnId="{BDA01CEB-6813-4EBD-961C-01BF8E79C29E}">
      <dgm:prSet/>
      <dgm:spPr/>
      <dgm:t>
        <a:bodyPr/>
        <a:lstStyle/>
        <a:p>
          <a:pPr rtl="1"/>
          <a:endParaRPr lang="fa-IR"/>
        </a:p>
      </dgm:t>
    </dgm:pt>
    <dgm:pt modelId="{E57240BC-6637-4FC0-B09D-7F84F5999EE9}" type="pres">
      <dgm:prSet presAssocID="{E7224921-9064-471C-AA80-DEB4385E50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4586818-2FC9-405F-81BD-3A2CD09144CE}" type="pres">
      <dgm:prSet presAssocID="{9633A2CA-9DC5-4E4C-B2CA-C7446AE23CB7}" presName="arrow" presStyleLbl="node1" presStyleIdx="0" presStyleCnt="1">
        <dgm:presLayoutVars>
          <dgm:bulletEnabled val="1"/>
        </dgm:presLayoutVars>
      </dgm:prSet>
      <dgm:spPr>
        <a:prstGeom prst="star24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620F88EE-D748-439C-9828-E32B6EFDF1FA}" type="presOf" srcId="{9633A2CA-9DC5-4E4C-B2CA-C7446AE23CB7}" destId="{64586818-2FC9-405F-81BD-3A2CD09144CE}" srcOrd="0" destOrd="0" presId="urn:microsoft.com/office/officeart/2005/8/layout/arrow5"/>
    <dgm:cxn modelId="{780B9B3A-3BDE-4E9D-A391-1351C0CF7759}" type="presOf" srcId="{E7224921-9064-471C-AA80-DEB4385E507A}" destId="{E57240BC-6637-4FC0-B09D-7F84F5999EE9}" srcOrd="0" destOrd="0" presId="urn:microsoft.com/office/officeart/2005/8/layout/arrow5"/>
    <dgm:cxn modelId="{BDA01CEB-6813-4EBD-961C-01BF8E79C29E}" srcId="{E7224921-9064-471C-AA80-DEB4385E507A}" destId="{9633A2CA-9DC5-4E4C-B2CA-C7446AE23CB7}" srcOrd="0" destOrd="0" parTransId="{5936CE85-1365-4198-B92E-FB93E64B40BF}" sibTransId="{0D33F940-71E2-403F-A2CC-44EDCA16AC07}"/>
    <dgm:cxn modelId="{0C194A42-5E23-40D1-8CD6-CEDA265E14D7}" type="presParOf" srcId="{E57240BC-6637-4FC0-B09D-7F84F5999EE9}" destId="{64586818-2FC9-405F-81BD-3A2CD09144CE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687790-4C83-47A6-817E-6AF08C8AB6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8B9489-3D04-4914-ADD3-29E116493F12}">
      <dgm:prSet/>
      <dgm:spPr/>
      <dgm:t>
        <a:bodyPr/>
        <a:lstStyle/>
        <a:p>
          <a:pPr rtl="1"/>
          <a:r>
            <a:rPr lang="fa-IR" smtClean="0"/>
            <a:t>مالی تجاری</a:t>
          </a:r>
          <a:endParaRPr lang="en-US"/>
        </a:p>
      </dgm:t>
    </dgm:pt>
    <dgm:pt modelId="{0CF1FF39-3EC6-44D6-9AAF-38AD4F47194C}" type="parTrans" cxnId="{85A3F07E-2A41-4CDD-AC51-D0F876EA7A11}">
      <dgm:prSet/>
      <dgm:spPr/>
      <dgm:t>
        <a:bodyPr/>
        <a:lstStyle/>
        <a:p>
          <a:endParaRPr lang="en-US"/>
        </a:p>
      </dgm:t>
    </dgm:pt>
    <dgm:pt modelId="{0BDB9ACE-4823-4D2D-A257-5862D52EA3B2}" type="sibTrans" cxnId="{85A3F07E-2A41-4CDD-AC51-D0F876EA7A11}">
      <dgm:prSet/>
      <dgm:spPr/>
      <dgm:t>
        <a:bodyPr/>
        <a:lstStyle/>
        <a:p>
          <a:endParaRPr lang="en-US"/>
        </a:p>
      </dgm:t>
    </dgm:pt>
    <dgm:pt modelId="{A952065A-8D32-4088-8454-8B50327F68B0}">
      <dgm:prSet/>
      <dgm:spPr/>
      <dgm:t>
        <a:bodyPr/>
        <a:lstStyle/>
        <a:p>
          <a:pPr rtl="1"/>
          <a:r>
            <a:rPr lang="fa-IR" smtClean="0"/>
            <a:t>اعتبارات اسنادی</a:t>
          </a:r>
          <a:endParaRPr lang="en-US"/>
        </a:p>
      </dgm:t>
    </dgm:pt>
    <dgm:pt modelId="{E9685ED6-656A-430E-89F9-9076A109F405}" type="parTrans" cxnId="{11B6D881-D351-4116-BFC2-590FCE4FE4AF}">
      <dgm:prSet/>
      <dgm:spPr/>
      <dgm:t>
        <a:bodyPr/>
        <a:lstStyle/>
        <a:p>
          <a:endParaRPr lang="en-US"/>
        </a:p>
      </dgm:t>
    </dgm:pt>
    <dgm:pt modelId="{B54E20F1-6C63-428A-8CA3-994298107B9D}" type="sibTrans" cxnId="{11B6D881-D351-4116-BFC2-590FCE4FE4AF}">
      <dgm:prSet/>
      <dgm:spPr/>
      <dgm:t>
        <a:bodyPr/>
        <a:lstStyle/>
        <a:p>
          <a:endParaRPr lang="en-US"/>
        </a:p>
      </dgm:t>
    </dgm:pt>
    <dgm:pt modelId="{1ACD2A59-36EA-4BCF-B778-181558397FD2}">
      <dgm:prSet/>
      <dgm:spPr/>
      <dgm:t>
        <a:bodyPr/>
        <a:lstStyle/>
        <a:p>
          <a:pPr rtl="1"/>
          <a:r>
            <a:rPr lang="fa-IR" smtClean="0"/>
            <a:t>ضمانت‌نامه ارزی و ریالی</a:t>
          </a:r>
          <a:endParaRPr lang="en-US"/>
        </a:p>
      </dgm:t>
    </dgm:pt>
    <dgm:pt modelId="{230476C0-10F9-4A4F-B5AE-F3511A047026}" type="parTrans" cxnId="{5115B046-B0AF-4725-9540-B918D8DA298A}">
      <dgm:prSet/>
      <dgm:spPr/>
      <dgm:t>
        <a:bodyPr/>
        <a:lstStyle/>
        <a:p>
          <a:endParaRPr lang="en-US"/>
        </a:p>
      </dgm:t>
    </dgm:pt>
    <dgm:pt modelId="{546C839E-2D01-4E8D-A995-816D009775F8}" type="sibTrans" cxnId="{5115B046-B0AF-4725-9540-B918D8DA298A}">
      <dgm:prSet/>
      <dgm:spPr/>
      <dgm:t>
        <a:bodyPr/>
        <a:lstStyle/>
        <a:p>
          <a:endParaRPr lang="en-US"/>
        </a:p>
      </dgm:t>
    </dgm:pt>
    <dgm:pt modelId="{A9AE7D1D-7876-4E6D-83DC-6CE9B8F3FDAD}">
      <dgm:prSet/>
      <dgm:spPr/>
      <dgm:t>
        <a:bodyPr/>
        <a:lstStyle/>
        <a:p>
          <a:pPr rtl="1"/>
          <a:r>
            <a:rPr lang="fa-IR" smtClean="0"/>
            <a:t>ضمانت‌نامه اعتبار خرید</a:t>
          </a:r>
          <a:endParaRPr lang="en-US"/>
        </a:p>
      </dgm:t>
    </dgm:pt>
    <dgm:pt modelId="{FD67BD0B-65B5-4D4C-BBCF-4CC7275F6B25}" type="parTrans" cxnId="{6AD53779-EC0E-48D7-BE65-7BD4C316586E}">
      <dgm:prSet/>
      <dgm:spPr/>
      <dgm:t>
        <a:bodyPr/>
        <a:lstStyle/>
        <a:p>
          <a:endParaRPr lang="en-US"/>
        </a:p>
      </dgm:t>
    </dgm:pt>
    <dgm:pt modelId="{7BE01A20-0DAB-43B6-B1A9-4BFCC642A4DF}" type="sibTrans" cxnId="{6AD53779-EC0E-48D7-BE65-7BD4C316586E}">
      <dgm:prSet/>
      <dgm:spPr/>
      <dgm:t>
        <a:bodyPr/>
        <a:lstStyle/>
        <a:p>
          <a:endParaRPr lang="en-US"/>
        </a:p>
      </dgm:t>
    </dgm:pt>
    <dgm:pt modelId="{A11C8AE3-8F1C-4804-BF61-A81E2D272401}">
      <dgm:prSet/>
      <dgm:spPr/>
      <dgm:t>
        <a:bodyPr/>
        <a:lstStyle/>
        <a:p>
          <a:pPr rtl="1"/>
          <a:r>
            <a:rPr lang="fa-IR" smtClean="0"/>
            <a:t>بیمه‌نامه خرید دین</a:t>
          </a:r>
          <a:endParaRPr lang="en-US"/>
        </a:p>
      </dgm:t>
    </dgm:pt>
    <dgm:pt modelId="{AAFDAA19-FDDD-42FF-A140-FD1390F95A85}" type="parTrans" cxnId="{EF659ECF-540C-42CE-827B-2023F32B55CB}">
      <dgm:prSet/>
      <dgm:spPr/>
      <dgm:t>
        <a:bodyPr/>
        <a:lstStyle/>
        <a:p>
          <a:endParaRPr lang="en-US"/>
        </a:p>
      </dgm:t>
    </dgm:pt>
    <dgm:pt modelId="{562F73D0-518A-4894-84D9-C3AABA4E0393}" type="sibTrans" cxnId="{EF659ECF-540C-42CE-827B-2023F32B55CB}">
      <dgm:prSet/>
      <dgm:spPr/>
      <dgm:t>
        <a:bodyPr/>
        <a:lstStyle/>
        <a:p>
          <a:endParaRPr lang="en-US"/>
        </a:p>
      </dgm:t>
    </dgm:pt>
    <dgm:pt modelId="{CD7148A0-4791-43B2-BFFE-749066EBAA23}">
      <dgm:prSet/>
      <dgm:spPr/>
      <dgm:t>
        <a:bodyPr/>
        <a:lstStyle/>
        <a:p>
          <a:pPr rtl="1"/>
          <a:r>
            <a:rPr lang="fa-IR" smtClean="0"/>
            <a:t>بیمه‌نامه خاص صادرات</a:t>
          </a:r>
          <a:endParaRPr lang="en-US"/>
        </a:p>
      </dgm:t>
    </dgm:pt>
    <dgm:pt modelId="{7AF9A0F8-25AF-49C6-8797-2CD87A5E46A5}" type="parTrans" cxnId="{07B30842-B019-4F4B-AAD9-2E55678A3485}">
      <dgm:prSet/>
      <dgm:spPr/>
      <dgm:t>
        <a:bodyPr/>
        <a:lstStyle/>
        <a:p>
          <a:endParaRPr lang="en-US"/>
        </a:p>
      </dgm:t>
    </dgm:pt>
    <dgm:pt modelId="{93B8E08E-3E55-4116-A124-45D445D271B7}" type="sibTrans" cxnId="{07B30842-B019-4F4B-AAD9-2E55678A3485}">
      <dgm:prSet/>
      <dgm:spPr/>
      <dgm:t>
        <a:bodyPr/>
        <a:lstStyle/>
        <a:p>
          <a:endParaRPr lang="en-US"/>
        </a:p>
      </dgm:t>
    </dgm:pt>
    <dgm:pt modelId="{0DBC8B22-B4C2-490B-BFE1-C8A7A1739C9A}" type="pres">
      <dgm:prSet presAssocID="{BB687790-4C83-47A6-817E-6AF08C8AB6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58A32F-777D-419E-A7B5-9B5CA85C9719}" type="pres">
      <dgm:prSet presAssocID="{C98B9489-3D04-4914-ADD3-29E116493F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C4AB8-CE2A-499D-8BC6-B17EAA190D9A}" type="pres">
      <dgm:prSet presAssocID="{C98B9489-3D04-4914-ADD3-29E116493F1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AB8C74-D063-4BC3-8B17-E8CB4DCEB9AA}" type="presOf" srcId="{BB687790-4C83-47A6-817E-6AF08C8AB65B}" destId="{0DBC8B22-B4C2-490B-BFE1-C8A7A1739C9A}" srcOrd="0" destOrd="0" presId="urn:microsoft.com/office/officeart/2005/8/layout/vList2"/>
    <dgm:cxn modelId="{07B30842-B019-4F4B-AAD9-2E55678A3485}" srcId="{C98B9489-3D04-4914-ADD3-29E116493F12}" destId="{CD7148A0-4791-43B2-BFFE-749066EBAA23}" srcOrd="4" destOrd="0" parTransId="{7AF9A0F8-25AF-49C6-8797-2CD87A5E46A5}" sibTransId="{93B8E08E-3E55-4116-A124-45D445D271B7}"/>
    <dgm:cxn modelId="{6AD53779-EC0E-48D7-BE65-7BD4C316586E}" srcId="{C98B9489-3D04-4914-ADD3-29E116493F12}" destId="{A9AE7D1D-7876-4E6D-83DC-6CE9B8F3FDAD}" srcOrd="2" destOrd="0" parTransId="{FD67BD0B-65B5-4D4C-BBCF-4CC7275F6B25}" sibTransId="{7BE01A20-0DAB-43B6-B1A9-4BFCC642A4DF}"/>
    <dgm:cxn modelId="{5115B046-B0AF-4725-9540-B918D8DA298A}" srcId="{C98B9489-3D04-4914-ADD3-29E116493F12}" destId="{1ACD2A59-36EA-4BCF-B778-181558397FD2}" srcOrd="1" destOrd="0" parTransId="{230476C0-10F9-4A4F-B5AE-F3511A047026}" sibTransId="{546C839E-2D01-4E8D-A995-816D009775F8}"/>
    <dgm:cxn modelId="{B84F2204-5D71-4512-9CAA-EBA154A765C0}" type="presOf" srcId="{C98B9489-3D04-4914-ADD3-29E116493F12}" destId="{4358A32F-777D-419E-A7B5-9B5CA85C9719}" srcOrd="0" destOrd="0" presId="urn:microsoft.com/office/officeart/2005/8/layout/vList2"/>
    <dgm:cxn modelId="{BADE0DF4-6DF8-4F18-BB62-054F4329B927}" type="presOf" srcId="{1ACD2A59-36EA-4BCF-B778-181558397FD2}" destId="{5C9C4AB8-CE2A-499D-8BC6-B17EAA190D9A}" srcOrd="0" destOrd="1" presId="urn:microsoft.com/office/officeart/2005/8/layout/vList2"/>
    <dgm:cxn modelId="{62CA97B2-B933-4341-8328-E8802E07AFC3}" type="presOf" srcId="{A952065A-8D32-4088-8454-8B50327F68B0}" destId="{5C9C4AB8-CE2A-499D-8BC6-B17EAA190D9A}" srcOrd="0" destOrd="0" presId="urn:microsoft.com/office/officeart/2005/8/layout/vList2"/>
    <dgm:cxn modelId="{A7E3E0AC-44AD-4857-937C-5CE7BFB34E2C}" type="presOf" srcId="{A11C8AE3-8F1C-4804-BF61-A81E2D272401}" destId="{5C9C4AB8-CE2A-499D-8BC6-B17EAA190D9A}" srcOrd="0" destOrd="3" presId="urn:microsoft.com/office/officeart/2005/8/layout/vList2"/>
    <dgm:cxn modelId="{85A3F07E-2A41-4CDD-AC51-D0F876EA7A11}" srcId="{BB687790-4C83-47A6-817E-6AF08C8AB65B}" destId="{C98B9489-3D04-4914-ADD3-29E116493F12}" srcOrd="0" destOrd="0" parTransId="{0CF1FF39-3EC6-44D6-9AAF-38AD4F47194C}" sibTransId="{0BDB9ACE-4823-4D2D-A257-5862D52EA3B2}"/>
    <dgm:cxn modelId="{EF659ECF-540C-42CE-827B-2023F32B55CB}" srcId="{C98B9489-3D04-4914-ADD3-29E116493F12}" destId="{A11C8AE3-8F1C-4804-BF61-A81E2D272401}" srcOrd="3" destOrd="0" parTransId="{AAFDAA19-FDDD-42FF-A140-FD1390F95A85}" sibTransId="{562F73D0-518A-4894-84D9-C3AABA4E0393}"/>
    <dgm:cxn modelId="{291B0CAB-117E-40D8-AA84-60DC853F3B8E}" type="presOf" srcId="{CD7148A0-4791-43B2-BFFE-749066EBAA23}" destId="{5C9C4AB8-CE2A-499D-8BC6-B17EAA190D9A}" srcOrd="0" destOrd="4" presId="urn:microsoft.com/office/officeart/2005/8/layout/vList2"/>
    <dgm:cxn modelId="{98A96998-78B8-4392-B0E8-44E898FE7CA2}" type="presOf" srcId="{A9AE7D1D-7876-4E6D-83DC-6CE9B8F3FDAD}" destId="{5C9C4AB8-CE2A-499D-8BC6-B17EAA190D9A}" srcOrd="0" destOrd="2" presId="urn:microsoft.com/office/officeart/2005/8/layout/vList2"/>
    <dgm:cxn modelId="{11B6D881-D351-4116-BFC2-590FCE4FE4AF}" srcId="{C98B9489-3D04-4914-ADD3-29E116493F12}" destId="{A952065A-8D32-4088-8454-8B50327F68B0}" srcOrd="0" destOrd="0" parTransId="{E9685ED6-656A-430E-89F9-9076A109F405}" sibTransId="{B54E20F1-6C63-428A-8CA3-994298107B9D}"/>
    <dgm:cxn modelId="{39001AB3-5AD1-4347-9EE9-37202F2C8356}" type="presParOf" srcId="{0DBC8B22-B4C2-490B-BFE1-C8A7A1739C9A}" destId="{4358A32F-777D-419E-A7B5-9B5CA85C9719}" srcOrd="0" destOrd="0" presId="urn:microsoft.com/office/officeart/2005/8/layout/vList2"/>
    <dgm:cxn modelId="{DF925026-B79B-493D-AF9C-C5D4DEFB4B30}" type="presParOf" srcId="{0DBC8B22-B4C2-490B-BFE1-C8A7A1739C9A}" destId="{5C9C4AB8-CE2A-499D-8BC6-B17EAA190D9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F73B3A-1488-4F99-8C79-FDCC8D05BA9A}" type="doc">
      <dgm:prSet loTypeId="urn:microsoft.com/office/officeart/2005/8/layout/lProcess2" loCatId="list" qsTypeId="urn:microsoft.com/office/officeart/2005/8/quickstyle/3d2" qsCatId="3D" csTypeId="urn:microsoft.com/office/officeart/2005/8/colors/colorful1#6" csCatId="colorful"/>
      <dgm:spPr/>
      <dgm:t>
        <a:bodyPr/>
        <a:lstStyle/>
        <a:p>
          <a:pPr rtl="1"/>
          <a:endParaRPr lang="fa-IR"/>
        </a:p>
      </dgm:t>
    </dgm:pt>
    <dgm:pt modelId="{7C7553D1-AB13-4BEE-B6D3-66DA3E96EFFE}">
      <dgm:prSet/>
      <dgm:spPr/>
      <dgm:t>
        <a:bodyPr/>
        <a:lstStyle/>
        <a:p>
          <a:pPr rtl="1"/>
          <a:r>
            <a:rPr lang="fa-IR" dirty="0" smtClean="0"/>
            <a:t>بازار سرمایه</a:t>
          </a:r>
          <a:endParaRPr lang="fa-IR" dirty="0"/>
        </a:p>
      </dgm:t>
    </dgm:pt>
    <dgm:pt modelId="{B6385E50-D2BA-466F-B63B-2DE8C9009F56}" type="par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D3E95F37-2510-492A-95D8-EF2667760462}" type="sib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F5A75D4F-93CA-4B63-9A25-FBC4AACB35F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یک سال یا بیشتر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465DF7F-5081-4669-B896-634A429262D1}" type="par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90418A7E-2615-4A0D-BB7B-F8B08CD48196}" type="sib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D919BA2B-D986-4703-A603-F6B3FFA7AB79}">
      <dgm:prSet/>
      <dgm:spPr/>
      <dgm:t>
        <a:bodyPr/>
        <a:lstStyle/>
        <a:p>
          <a:pPr rtl="1"/>
          <a:r>
            <a:rPr lang="fa-IR" dirty="0" smtClean="0"/>
            <a:t>بازار پول</a:t>
          </a:r>
          <a:endParaRPr lang="fa-IR" dirty="0"/>
        </a:p>
      </dgm:t>
    </dgm:pt>
    <dgm:pt modelId="{01B74D57-A7DC-41E1-A109-107E924B3E37}" type="par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A9C28D61-4D71-4E94-B508-4A2C9084917D}" type="sib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DF488CB6-DFAA-418C-8FBC-CFC24477419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کمتر از یک سال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B8D7060-9FD1-42CE-B28A-8A275B705CB8}" type="par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0D1E540B-335F-40C9-81BD-E2EC4A3712BD}" type="sib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73231793-2706-4542-80D1-A1461384066E}" type="pres">
      <dgm:prSet presAssocID="{8DF73B3A-1488-4F99-8C79-FDCC8D05BA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22B57A9-18D8-44A3-8EA4-9E32B50A3893}" type="pres">
      <dgm:prSet presAssocID="{7C7553D1-AB13-4BEE-B6D3-66DA3E96EFFE}" presName="compNode" presStyleCnt="0"/>
      <dgm:spPr/>
    </dgm:pt>
    <dgm:pt modelId="{95654DE6-421A-4E18-AE3A-9BA20EB2D145}" type="pres">
      <dgm:prSet presAssocID="{7C7553D1-AB13-4BEE-B6D3-66DA3E96EFF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E98EC627-E068-4C33-9EAA-78282EF02C75}" type="pres">
      <dgm:prSet presAssocID="{7C7553D1-AB13-4BEE-B6D3-66DA3E96EFF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026F946-0763-49C9-89C4-B3B54FC411C9}" type="pres">
      <dgm:prSet presAssocID="{7C7553D1-AB13-4BEE-B6D3-66DA3E96EFFE}" presName="compChildNode" presStyleCnt="0"/>
      <dgm:spPr/>
    </dgm:pt>
    <dgm:pt modelId="{1846D366-9886-4E0C-BAD1-66F5033F5AF5}" type="pres">
      <dgm:prSet presAssocID="{7C7553D1-AB13-4BEE-B6D3-66DA3E96EFFE}" presName="theInnerList" presStyleCnt="0"/>
      <dgm:spPr/>
    </dgm:pt>
    <dgm:pt modelId="{20027D9C-38AC-400A-85F5-4A17B845F0C7}" type="pres">
      <dgm:prSet presAssocID="{F5A75D4F-93CA-4B63-9A25-FBC4AACB35F0}" presName="childNode" presStyleLbl="node1" presStyleIdx="0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  <dgm:pt modelId="{F2B48E90-558B-42AC-A40B-A2C33893EFFA}" type="pres">
      <dgm:prSet presAssocID="{7C7553D1-AB13-4BEE-B6D3-66DA3E96EFFE}" presName="aSpace" presStyleCnt="0"/>
      <dgm:spPr/>
    </dgm:pt>
    <dgm:pt modelId="{DC7E588E-DBB5-41F4-8688-C468BBD1B807}" type="pres">
      <dgm:prSet presAssocID="{D919BA2B-D986-4703-A603-F6B3FFA7AB79}" presName="compNode" presStyleCnt="0"/>
      <dgm:spPr/>
    </dgm:pt>
    <dgm:pt modelId="{F30EE415-8B97-4C0E-859A-1ECD0FC79704}" type="pres">
      <dgm:prSet presAssocID="{D919BA2B-D986-4703-A603-F6B3FFA7AB7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4D1FA4C-3BF8-4EFE-ACCB-CAE1325B3153}" type="pres">
      <dgm:prSet presAssocID="{D919BA2B-D986-4703-A603-F6B3FFA7AB7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12646B8E-4FE4-402D-AA5B-7C61A7404740}" type="pres">
      <dgm:prSet presAssocID="{D919BA2B-D986-4703-A603-F6B3FFA7AB79}" presName="compChildNode" presStyleCnt="0"/>
      <dgm:spPr/>
    </dgm:pt>
    <dgm:pt modelId="{9C1F0183-5068-497A-AA14-9BAF471F03BD}" type="pres">
      <dgm:prSet presAssocID="{D919BA2B-D986-4703-A603-F6B3FFA7AB79}" presName="theInnerList" presStyleCnt="0"/>
      <dgm:spPr/>
    </dgm:pt>
    <dgm:pt modelId="{FEA026D2-2FD7-4E2D-8DC2-D6BCE11F5133}" type="pres">
      <dgm:prSet presAssocID="{DF488CB6-DFAA-418C-8FBC-CFC24477419A}" presName="childNode" presStyleLbl="node1" presStyleIdx="1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634D8520-FBA3-4ED7-972F-2DA192501D4E}" srcId="{8DF73B3A-1488-4F99-8C79-FDCC8D05BA9A}" destId="{7C7553D1-AB13-4BEE-B6D3-66DA3E96EFFE}" srcOrd="0" destOrd="0" parTransId="{B6385E50-D2BA-466F-B63B-2DE8C9009F56}" sibTransId="{D3E95F37-2510-492A-95D8-EF2667760462}"/>
    <dgm:cxn modelId="{58598764-928C-43A2-95C9-6F0EB89FC3AE}" srcId="{8DF73B3A-1488-4F99-8C79-FDCC8D05BA9A}" destId="{D919BA2B-D986-4703-A603-F6B3FFA7AB79}" srcOrd="1" destOrd="0" parTransId="{01B74D57-A7DC-41E1-A109-107E924B3E37}" sibTransId="{A9C28D61-4D71-4E94-B508-4A2C9084917D}"/>
    <dgm:cxn modelId="{0A3421E2-1CF7-4962-AE48-CC906BC62623}" type="presOf" srcId="{D919BA2B-D986-4703-A603-F6B3FFA7AB79}" destId="{C4D1FA4C-3BF8-4EFE-ACCB-CAE1325B3153}" srcOrd="1" destOrd="0" presId="urn:microsoft.com/office/officeart/2005/8/layout/lProcess2"/>
    <dgm:cxn modelId="{6729CF4D-8DEE-43D4-A0EC-773D0F215681}" type="presOf" srcId="{F5A75D4F-93CA-4B63-9A25-FBC4AACB35F0}" destId="{20027D9C-38AC-400A-85F5-4A17B845F0C7}" srcOrd="0" destOrd="0" presId="urn:microsoft.com/office/officeart/2005/8/layout/lProcess2"/>
    <dgm:cxn modelId="{CCEB3ECB-C3DB-4237-862F-5C61041A65A2}" type="presOf" srcId="{DF488CB6-DFAA-418C-8FBC-CFC24477419A}" destId="{FEA026D2-2FD7-4E2D-8DC2-D6BCE11F5133}" srcOrd="0" destOrd="0" presId="urn:microsoft.com/office/officeart/2005/8/layout/lProcess2"/>
    <dgm:cxn modelId="{99AFFA55-203F-4814-A76D-57F34ED3FE0C}" type="presOf" srcId="{7C7553D1-AB13-4BEE-B6D3-66DA3E96EFFE}" destId="{95654DE6-421A-4E18-AE3A-9BA20EB2D145}" srcOrd="0" destOrd="0" presId="urn:microsoft.com/office/officeart/2005/8/layout/lProcess2"/>
    <dgm:cxn modelId="{4540EBF7-5A15-4717-9D13-18017081066D}" srcId="{7C7553D1-AB13-4BEE-B6D3-66DA3E96EFFE}" destId="{F5A75D4F-93CA-4B63-9A25-FBC4AACB35F0}" srcOrd="0" destOrd="0" parTransId="{D465DF7F-5081-4669-B896-634A429262D1}" sibTransId="{90418A7E-2615-4A0D-BB7B-F8B08CD48196}"/>
    <dgm:cxn modelId="{B2067C8D-3534-4333-BD02-563670CB65A2}" type="presOf" srcId="{8DF73B3A-1488-4F99-8C79-FDCC8D05BA9A}" destId="{73231793-2706-4542-80D1-A1461384066E}" srcOrd="0" destOrd="0" presId="urn:microsoft.com/office/officeart/2005/8/layout/lProcess2"/>
    <dgm:cxn modelId="{1423BF27-1778-4572-832A-90F39C658D4A}" type="presOf" srcId="{D919BA2B-D986-4703-A603-F6B3FFA7AB79}" destId="{F30EE415-8B97-4C0E-859A-1ECD0FC79704}" srcOrd="0" destOrd="0" presId="urn:microsoft.com/office/officeart/2005/8/layout/lProcess2"/>
    <dgm:cxn modelId="{5BCB999A-1912-4E30-A8DE-CAAAB51A8732}" type="presOf" srcId="{7C7553D1-AB13-4BEE-B6D3-66DA3E96EFFE}" destId="{E98EC627-E068-4C33-9EAA-78282EF02C75}" srcOrd="1" destOrd="0" presId="urn:microsoft.com/office/officeart/2005/8/layout/lProcess2"/>
    <dgm:cxn modelId="{1B4C0DF9-F70F-438A-8620-8AAEAAB90AA3}" srcId="{D919BA2B-D986-4703-A603-F6B3FFA7AB79}" destId="{DF488CB6-DFAA-418C-8FBC-CFC24477419A}" srcOrd="0" destOrd="0" parTransId="{6B8D7060-9FD1-42CE-B28A-8A275B705CB8}" sibTransId="{0D1E540B-335F-40C9-81BD-E2EC4A3712BD}"/>
    <dgm:cxn modelId="{00B8F928-FE1C-42F8-9579-BBD6E39138F8}" type="presParOf" srcId="{73231793-2706-4542-80D1-A1461384066E}" destId="{022B57A9-18D8-44A3-8EA4-9E32B50A3893}" srcOrd="0" destOrd="0" presId="urn:microsoft.com/office/officeart/2005/8/layout/lProcess2"/>
    <dgm:cxn modelId="{D98EB1D1-7FA0-402E-BF69-05C59503EA33}" type="presParOf" srcId="{022B57A9-18D8-44A3-8EA4-9E32B50A3893}" destId="{95654DE6-421A-4E18-AE3A-9BA20EB2D145}" srcOrd="0" destOrd="0" presId="urn:microsoft.com/office/officeart/2005/8/layout/lProcess2"/>
    <dgm:cxn modelId="{ED0CEA06-D62E-4E6C-824A-A664BF4A868A}" type="presParOf" srcId="{022B57A9-18D8-44A3-8EA4-9E32B50A3893}" destId="{E98EC627-E068-4C33-9EAA-78282EF02C75}" srcOrd="1" destOrd="0" presId="urn:microsoft.com/office/officeart/2005/8/layout/lProcess2"/>
    <dgm:cxn modelId="{2A5FB3C0-A876-406C-8065-C749306DD542}" type="presParOf" srcId="{022B57A9-18D8-44A3-8EA4-9E32B50A3893}" destId="{A026F946-0763-49C9-89C4-B3B54FC411C9}" srcOrd="2" destOrd="0" presId="urn:microsoft.com/office/officeart/2005/8/layout/lProcess2"/>
    <dgm:cxn modelId="{81305697-78C5-4BFF-B494-3D435D546B53}" type="presParOf" srcId="{A026F946-0763-49C9-89C4-B3B54FC411C9}" destId="{1846D366-9886-4E0C-BAD1-66F5033F5AF5}" srcOrd="0" destOrd="0" presId="urn:microsoft.com/office/officeart/2005/8/layout/lProcess2"/>
    <dgm:cxn modelId="{06917BAB-063F-4AA5-AAA4-6F42D69238FF}" type="presParOf" srcId="{1846D366-9886-4E0C-BAD1-66F5033F5AF5}" destId="{20027D9C-38AC-400A-85F5-4A17B845F0C7}" srcOrd="0" destOrd="0" presId="urn:microsoft.com/office/officeart/2005/8/layout/lProcess2"/>
    <dgm:cxn modelId="{D7A2B25F-E12F-451D-AD7B-624EE3804BF1}" type="presParOf" srcId="{73231793-2706-4542-80D1-A1461384066E}" destId="{F2B48E90-558B-42AC-A40B-A2C33893EFFA}" srcOrd="1" destOrd="0" presId="urn:microsoft.com/office/officeart/2005/8/layout/lProcess2"/>
    <dgm:cxn modelId="{287FA4E9-A42B-475F-8BCC-8DFFB498515B}" type="presParOf" srcId="{73231793-2706-4542-80D1-A1461384066E}" destId="{DC7E588E-DBB5-41F4-8688-C468BBD1B807}" srcOrd="2" destOrd="0" presId="urn:microsoft.com/office/officeart/2005/8/layout/lProcess2"/>
    <dgm:cxn modelId="{138377D7-FA28-4862-9E1F-847A6F75CC44}" type="presParOf" srcId="{DC7E588E-DBB5-41F4-8688-C468BBD1B807}" destId="{F30EE415-8B97-4C0E-859A-1ECD0FC79704}" srcOrd="0" destOrd="0" presId="urn:microsoft.com/office/officeart/2005/8/layout/lProcess2"/>
    <dgm:cxn modelId="{3A0704C3-90D0-4B0A-A449-705E05C6C0BC}" type="presParOf" srcId="{DC7E588E-DBB5-41F4-8688-C468BBD1B807}" destId="{C4D1FA4C-3BF8-4EFE-ACCB-CAE1325B3153}" srcOrd="1" destOrd="0" presId="urn:microsoft.com/office/officeart/2005/8/layout/lProcess2"/>
    <dgm:cxn modelId="{21094584-93BF-407D-9325-1BB958ABE552}" type="presParOf" srcId="{DC7E588E-DBB5-41F4-8688-C468BBD1B807}" destId="{12646B8E-4FE4-402D-AA5B-7C61A7404740}" srcOrd="2" destOrd="0" presId="urn:microsoft.com/office/officeart/2005/8/layout/lProcess2"/>
    <dgm:cxn modelId="{BBEA0D83-FE54-49B3-9744-2B916AD4EDC7}" type="presParOf" srcId="{12646B8E-4FE4-402D-AA5B-7C61A7404740}" destId="{9C1F0183-5068-497A-AA14-9BAF471F03BD}" srcOrd="0" destOrd="0" presId="urn:microsoft.com/office/officeart/2005/8/layout/lProcess2"/>
    <dgm:cxn modelId="{5BF9FDD8-87E6-4EDC-A70E-6FE0375587B5}" type="presParOf" srcId="{9C1F0183-5068-497A-AA14-9BAF471F03BD}" destId="{FEA026D2-2FD7-4E2D-8DC2-D6BCE11F513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43CA0D-89DE-44F7-BDE4-AB09AE6343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478A44-5D94-4CB0-9766-D758793493E8}">
      <dgm:prSet phldrT="[Text]"/>
      <dgm:spPr/>
      <dgm:t>
        <a:bodyPr/>
        <a:lstStyle/>
        <a:p>
          <a:pPr algn="justLow" rtl="1"/>
          <a:r>
            <a:rPr lang="fa-IR" dirty="0" smtClean="0"/>
            <a:t>توليد بسيار كم‌تر پول پرقدرت</a:t>
          </a:r>
          <a:endParaRPr lang="en-US" dirty="0"/>
        </a:p>
      </dgm:t>
    </dgm:pt>
    <dgm:pt modelId="{151D6AC9-CFAE-4061-8A6F-B9CF451043BE}" type="parTrans" cxnId="{39F25B51-7DA8-48DD-8D86-6F2D50F90FC1}">
      <dgm:prSet/>
      <dgm:spPr/>
      <dgm:t>
        <a:bodyPr/>
        <a:lstStyle/>
        <a:p>
          <a:pPr algn="justLow" rtl="1"/>
          <a:endParaRPr lang="en-US"/>
        </a:p>
      </dgm:t>
    </dgm:pt>
    <dgm:pt modelId="{1550EA4D-2CF2-4256-ABD9-7845BD0AAABF}" type="sibTrans" cxnId="{39F25B51-7DA8-48DD-8D86-6F2D50F90FC1}">
      <dgm:prSet/>
      <dgm:spPr/>
      <dgm:t>
        <a:bodyPr/>
        <a:lstStyle/>
        <a:p>
          <a:pPr algn="justLow" rtl="1"/>
          <a:endParaRPr lang="en-US"/>
        </a:p>
      </dgm:t>
    </dgm:pt>
    <dgm:pt modelId="{7A4E580A-DEAA-43DB-9C44-82D04AB9A233}">
      <dgm:prSet phldrT="[Text]"/>
      <dgm:spPr/>
      <dgm:t>
        <a:bodyPr/>
        <a:lstStyle/>
        <a:p>
          <a:pPr algn="justLow" rtl="1"/>
          <a:r>
            <a:rPr lang="fa-IR" dirty="0" smtClean="0"/>
            <a:t>عدم‌توان بانك‌ها در وصول مطالبات و خلق پول متناسب </a:t>
          </a:r>
          <a:r>
            <a:rPr lang="fa-IR" smtClean="0"/>
            <a:t>با نيازهاي </a:t>
          </a:r>
          <a:r>
            <a:rPr lang="fa-IR" dirty="0" smtClean="0"/>
            <a:t>طرف عرضه</a:t>
          </a:r>
          <a:endParaRPr lang="en-US" dirty="0"/>
        </a:p>
      </dgm:t>
    </dgm:pt>
    <dgm:pt modelId="{5167F916-145D-4BF5-A719-955671D36A0F}" type="parTrans" cxnId="{99923099-E550-48DE-B10D-3AF8A7793EEA}">
      <dgm:prSet/>
      <dgm:spPr/>
    </dgm:pt>
    <dgm:pt modelId="{99617357-E1FA-4AFF-9053-551A142A79F5}" type="sibTrans" cxnId="{99923099-E550-48DE-B10D-3AF8A7793EEA}">
      <dgm:prSet/>
      <dgm:spPr/>
    </dgm:pt>
    <dgm:pt modelId="{75D82A24-6651-4741-B41D-53ED9A55B9D5}" type="pres">
      <dgm:prSet presAssocID="{D443CA0D-89DE-44F7-BDE4-AB09AE634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21719-D68C-4E31-893D-9003192DF090}" type="pres">
      <dgm:prSet presAssocID="{BF478A44-5D94-4CB0-9766-D758793493E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C5DFC-9459-4CA7-A292-493E478A045E}" type="pres">
      <dgm:prSet presAssocID="{1550EA4D-2CF2-4256-ABD9-7845BD0AAABF}" presName="spacer" presStyleCnt="0"/>
      <dgm:spPr/>
    </dgm:pt>
    <dgm:pt modelId="{80BF71DA-2F29-472F-8B8C-459629840A91}" type="pres">
      <dgm:prSet presAssocID="{7A4E580A-DEAA-43DB-9C44-82D04AB9A2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EAC0A-EC38-4826-A8F1-D6858A3FB327}" type="presOf" srcId="{7A4E580A-DEAA-43DB-9C44-82D04AB9A233}" destId="{80BF71DA-2F29-472F-8B8C-459629840A91}" srcOrd="0" destOrd="0" presId="urn:microsoft.com/office/officeart/2005/8/layout/vList2"/>
    <dgm:cxn modelId="{D897C5EB-D7E9-4E8B-B7D0-567192B2884D}" type="presOf" srcId="{D443CA0D-89DE-44F7-BDE4-AB09AE6343B6}" destId="{75D82A24-6651-4741-B41D-53ED9A55B9D5}" srcOrd="0" destOrd="0" presId="urn:microsoft.com/office/officeart/2005/8/layout/vList2"/>
    <dgm:cxn modelId="{936CBCB7-FBE1-4E7B-B7C9-F181C3650FC9}" type="presOf" srcId="{BF478A44-5D94-4CB0-9766-D758793493E8}" destId="{74921719-D68C-4E31-893D-9003192DF090}" srcOrd="0" destOrd="0" presId="urn:microsoft.com/office/officeart/2005/8/layout/vList2"/>
    <dgm:cxn modelId="{39F25B51-7DA8-48DD-8D86-6F2D50F90FC1}" srcId="{D443CA0D-89DE-44F7-BDE4-AB09AE6343B6}" destId="{BF478A44-5D94-4CB0-9766-D758793493E8}" srcOrd="0" destOrd="0" parTransId="{151D6AC9-CFAE-4061-8A6F-B9CF451043BE}" sibTransId="{1550EA4D-2CF2-4256-ABD9-7845BD0AAABF}"/>
    <dgm:cxn modelId="{99923099-E550-48DE-B10D-3AF8A7793EEA}" srcId="{D443CA0D-89DE-44F7-BDE4-AB09AE6343B6}" destId="{7A4E580A-DEAA-43DB-9C44-82D04AB9A233}" srcOrd="1" destOrd="0" parTransId="{5167F916-145D-4BF5-A719-955671D36A0F}" sibTransId="{99617357-E1FA-4AFF-9053-551A142A79F5}"/>
    <dgm:cxn modelId="{9F25C34A-5DD0-4C88-9362-DF38A8B2F4A7}" type="presParOf" srcId="{75D82A24-6651-4741-B41D-53ED9A55B9D5}" destId="{74921719-D68C-4E31-893D-9003192DF090}" srcOrd="0" destOrd="0" presId="urn:microsoft.com/office/officeart/2005/8/layout/vList2"/>
    <dgm:cxn modelId="{5DB9253B-6914-4FD6-9551-EC65097C72EC}" type="presParOf" srcId="{75D82A24-6651-4741-B41D-53ED9A55B9D5}" destId="{542C5DFC-9459-4CA7-A292-493E478A045E}" srcOrd="1" destOrd="0" presId="urn:microsoft.com/office/officeart/2005/8/layout/vList2"/>
    <dgm:cxn modelId="{4803DB3B-B5AE-4B4C-B5F8-CFFDEB097E10}" type="presParOf" srcId="{75D82A24-6651-4741-B41D-53ED9A55B9D5}" destId="{80BF71DA-2F29-472F-8B8C-459629840A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0026D1-E0A9-4DFD-93A5-15BF0B00287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C2D020C-509E-4633-9150-41091564AD9A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بدهی</a:t>
          </a:r>
          <a:endParaRPr lang="fa-IR" dirty="0">
            <a:cs typeface="B Elham" pitchFamily="2" charset="-78"/>
          </a:endParaRPr>
        </a:p>
      </dgm:t>
    </dgm:pt>
    <dgm:pt modelId="{EB1E66D7-00A5-42FA-B724-4831F06FFD63}" type="par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5B5986C6-4D38-4261-A506-DCDE544229B8}" type="sib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8939B4AB-C493-487B-B6F7-EA5E093A8FDC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سرمایه</a:t>
          </a:r>
          <a:endParaRPr lang="en-US" dirty="0">
            <a:cs typeface="B Elham" pitchFamily="2" charset="-78"/>
          </a:endParaRPr>
        </a:p>
      </dgm:t>
    </dgm:pt>
    <dgm:pt modelId="{FE20192E-A098-4FB5-9CD5-A98946AAB151}" type="par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B28334CD-C8AA-48C7-98B7-EB5D648655CD}" type="sib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E66F0739-7017-4D07-834E-1EC6312C6078}" type="pres">
      <dgm:prSet presAssocID="{5E0026D1-E0A9-4DFD-93A5-15BF0B00287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05EE124-A8C1-4AC4-A685-3FB0042DBF0B}" type="pres">
      <dgm:prSet presAssocID="{5E0026D1-E0A9-4DFD-93A5-15BF0B002876}" presName="ribbon" presStyleLbl="node1" presStyleIdx="0" presStyleCnt="1"/>
      <dgm:spPr/>
      <dgm:t>
        <a:bodyPr/>
        <a:lstStyle/>
        <a:p>
          <a:pPr rtl="1"/>
          <a:endParaRPr lang="fa-IR"/>
        </a:p>
      </dgm:t>
    </dgm:pt>
    <dgm:pt modelId="{ABBBF60C-6DFA-48DA-AB44-A4637958FA34}" type="pres">
      <dgm:prSet presAssocID="{5E0026D1-E0A9-4DFD-93A5-15BF0B00287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48598C-F383-4C40-814C-D8EB5AE5AB55}" type="pres">
      <dgm:prSet presAssocID="{5E0026D1-E0A9-4DFD-93A5-15BF0B00287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494C7B1-B2FE-49E5-B6B5-3703F0FF645B}" srcId="{5E0026D1-E0A9-4DFD-93A5-15BF0B002876}" destId="{8939B4AB-C493-487B-B6F7-EA5E093A8FDC}" srcOrd="1" destOrd="0" parTransId="{FE20192E-A098-4FB5-9CD5-A98946AAB151}" sibTransId="{B28334CD-C8AA-48C7-98B7-EB5D648655CD}"/>
    <dgm:cxn modelId="{45F63281-AF66-4C05-A139-9F84522FEE5B}" type="presOf" srcId="{8939B4AB-C493-487B-B6F7-EA5E093A8FDC}" destId="{AC48598C-F383-4C40-814C-D8EB5AE5AB55}" srcOrd="0" destOrd="0" presId="urn:microsoft.com/office/officeart/2005/8/layout/arrow6"/>
    <dgm:cxn modelId="{BD450EE5-FAA7-4419-BA44-400082940EB6}" type="presOf" srcId="{2C2D020C-509E-4633-9150-41091564AD9A}" destId="{ABBBF60C-6DFA-48DA-AB44-A4637958FA34}" srcOrd="0" destOrd="0" presId="urn:microsoft.com/office/officeart/2005/8/layout/arrow6"/>
    <dgm:cxn modelId="{71A80981-97DF-410C-A8A3-F655B55E13FF}" srcId="{5E0026D1-E0A9-4DFD-93A5-15BF0B002876}" destId="{2C2D020C-509E-4633-9150-41091564AD9A}" srcOrd="0" destOrd="0" parTransId="{EB1E66D7-00A5-42FA-B724-4831F06FFD63}" sibTransId="{5B5986C6-4D38-4261-A506-DCDE544229B8}"/>
    <dgm:cxn modelId="{B482273C-1674-4179-A16F-C6CF9E00C4CC}" type="presOf" srcId="{5E0026D1-E0A9-4DFD-93A5-15BF0B002876}" destId="{E66F0739-7017-4D07-834E-1EC6312C6078}" srcOrd="0" destOrd="0" presId="urn:microsoft.com/office/officeart/2005/8/layout/arrow6"/>
    <dgm:cxn modelId="{56F8D37F-8B70-4A80-A0F6-DF1B53E868A8}" type="presParOf" srcId="{E66F0739-7017-4D07-834E-1EC6312C6078}" destId="{105EE124-A8C1-4AC4-A685-3FB0042DBF0B}" srcOrd="0" destOrd="0" presId="urn:microsoft.com/office/officeart/2005/8/layout/arrow6"/>
    <dgm:cxn modelId="{39D1C457-B518-4F00-92DA-D57327AAD664}" type="presParOf" srcId="{E66F0739-7017-4D07-834E-1EC6312C6078}" destId="{ABBBF60C-6DFA-48DA-AB44-A4637958FA34}" srcOrd="1" destOrd="0" presId="urn:microsoft.com/office/officeart/2005/8/layout/arrow6"/>
    <dgm:cxn modelId="{7222AD85-1451-4603-9CB5-F3910ADA1995}" type="presParOf" srcId="{E66F0739-7017-4D07-834E-1EC6312C6078}" destId="{AC48598C-F383-4C40-814C-D8EB5AE5AB5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AF76DD-C4D8-4B4B-A2ED-E8EFBE76FEE3}" type="doc">
      <dgm:prSet loTypeId="urn:microsoft.com/office/officeart/2005/8/layout/hList6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B9735671-1D69-46BC-B930-FA282B1DAF12}">
      <dgm:prSet/>
      <dgm:spPr/>
      <dgm:t>
        <a:bodyPr/>
        <a:lstStyle/>
        <a:p>
          <a:pPr rtl="1"/>
          <a:r>
            <a:rPr lang="fa-IR" dirty="0" smtClean="0">
              <a:latin typeface="B Baraiya"/>
              <a:cs typeface="B Zar" pitchFamily="2" charset="-78"/>
            </a:rPr>
            <a:t>صندوق بهره‌برداري</a:t>
          </a:r>
          <a:endParaRPr lang="fa-IR" dirty="0">
            <a:latin typeface="B Baraiya"/>
            <a:cs typeface="B Zar" pitchFamily="2" charset="-78"/>
          </a:endParaRPr>
        </a:p>
      </dgm:t>
    </dgm:pt>
    <dgm:pt modelId="{A1CACD57-EA79-44CA-B4DD-0B059BE99EA5}" type="par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2D97295A-9BA1-4C63-A18A-B683FE0B441A}" type="sib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4FB68E95-DD0B-44D6-BB2F-3113257C70BE}" type="pres">
      <dgm:prSet presAssocID="{04AF76DD-C4D8-4B4B-A2ED-E8EFBE76F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28C73CB-083A-4E51-9869-A3D663309962}" type="pres">
      <dgm:prSet presAssocID="{B9735671-1D69-46BC-B930-FA282B1DAF1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3815318-E3CE-4458-A830-A8D6AD115BA0}" type="presOf" srcId="{B9735671-1D69-46BC-B930-FA282B1DAF12}" destId="{728C73CB-083A-4E51-9869-A3D663309962}" srcOrd="0" destOrd="0" presId="urn:microsoft.com/office/officeart/2005/8/layout/hList6"/>
    <dgm:cxn modelId="{C70EDF4D-C4E9-45FF-88C0-BB9784C12F0C}" type="presOf" srcId="{04AF76DD-C4D8-4B4B-A2ED-E8EFBE76FEE3}" destId="{4FB68E95-DD0B-44D6-BB2F-3113257C70BE}" srcOrd="0" destOrd="0" presId="urn:microsoft.com/office/officeart/2005/8/layout/hList6"/>
    <dgm:cxn modelId="{1F7B7710-3C4D-4EF7-8D62-81DC5F5DD0F0}" srcId="{04AF76DD-C4D8-4B4B-A2ED-E8EFBE76FEE3}" destId="{B9735671-1D69-46BC-B930-FA282B1DAF12}" srcOrd="0" destOrd="0" parTransId="{A1CACD57-EA79-44CA-B4DD-0B059BE99EA5}" sibTransId="{2D97295A-9BA1-4C63-A18A-B683FE0B441A}"/>
    <dgm:cxn modelId="{734E2292-6E3B-4D80-95DB-0658A07EE38F}" type="presParOf" srcId="{4FB68E95-DD0B-44D6-BB2F-3113257C70BE}" destId="{728C73CB-083A-4E51-9869-A3D66330996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9D7D5-466D-4744-B6E3-15C845237B53}">
      <dsp:nvSpPr>
        <dsp:cNvPr id="0" name=""/>
        <dsp:cNvSpPr/>
      </dsp:nvSpPr>
      <dsp:spPr>
        <a:xfrm>
          <a:off x="0" y="129429"/>
          <a:ext cx="78867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معمولاً اشاره به نگاهداري دارايي‌هاي جاري يا كوتاه‌مدت ازقبيل وجه نقد، حساب‌هاي دريافتني، موجودي‌ها، و اوراق بهادار قابل‌معامله دارد. </a:t>
          </a:r>
          <a:endParaRPr lang="en-US" sz="2800" kern="1200" dirty="0"/>
        </a:p>
      </dsp:txBody>
      <dsp:txXfrm>
        <a:off x="0" y="129429"/>
        <a:ext cx="7886700" cy="1310400"/>
      </dsp:txXfrm>
    </dsp:sp>
    <dsp:sp modelId="{30D566CB-DCE8-4E2C-9EAF-24900D68ED5E}">
      <dsp:nvSpPr>
        <dsp:cNvPr id="0" name=""/>
        <dsp:cNvSpPr/>
      </dsp:nvSpPr>
      <dsp:spPr>
        <a:xfrm>
          <a:off x="0" y="1520469"/>
          <a:ext cx="78867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به اين اقلام سرماية در چرخش </a:t>
          </a:r>
          <a:r>
            <a:rPr lang="en-US" sz="2800" kern="1200" dirty="0" smtClean="0"/>
            <a:t>(circulating capital)</a:t>
          </a:r>
          <a:r>
            <a:rPr lang="fa-IR" sz="2800" kern="1200" dirty="0" smtClean="0"/>
            <a:t> مي‌گويند. </a:t>
          </a:r>
        </a:p>
      </dsp:txBody>
      <dsp:txXfrm>
        <a:off x="0" y="1520469"/>
        <a:ext cx="7886700" cy="1310400"/>
      </dsp:txXfrm>
    </dsp:sp>
    <dsp:sp modelId="{E629CFD4-24C9-4C53-82DA-F75180B4C0A2}">
      <dsp:nvSpPr>
        <dsp:cNvPr id="0" name=""/>
        <dsp:cNvSpPr/>
      </dsp:nvSpPr>
      <dsp:spPr>
        <a:xfrm>
          <a:off x="0" y="2911508"/>
          <a:ext cx="7886700" cy="131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به سرمايه در گردش هم‌چنين سرماية گردان </a:t>
          </a:r>
          <a:r>
            <a:rPr lang="en-US" sz="2800" kern="1200" dirty="0" smtClean="0"/>
            <a:t>(revolving)</a:t>
          </a:r>
          <a:r>
            <a:rPr lang="fa-IR" sz="2800" kern="1200" dirty="0" smtClean="0"/>
            <a:t> يا سرماية كوتاه‌مدت نيز مي‌گويند. </a:t>
          </a:r>
        </a:p>
      </dsp:txBody>
      <dsp:txXfrm>
        <a:off x="0" y="2911508"/>
        <a:ext cx="7886700" cy="1310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10C765-AC5A-412E-B4AA-04FAB721DEC0}">
      <dsp:nvSpPr>
        <dsp:cNvPr id="0" name=""/>
        <dsp:cNvSpPr/>
      </dsp:nvSpPr>
      <dsp:spPr>
        <a:xfrm>
          <a:off x="4042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معین</a:t>
          </a:r>
          <a:endParaRPr lang="fa-IR" sz="3200" kern="1200" dirty="0">
            <a:cs typeface="B Nazanin" pitchFamily="2" charset="-78"/>
          </a:endParaRPr>
        </a:p>
      </dsp:txBody>
      <dsp:txXfrm>
        <a:off x="4042" y="0"/>
        <a:ext cx="3888730" cy="1325880"/>
      </dsp:txXfrm>
    </dsp:sp>
    <dsp:sp modelId="{35FBAB7C-E415-422D-AD8D-EE88429512B3}">
      <dsp:nvSpPr>
        <dsp:cNvPr id="0" name=""/>
        <dsp:cNvSpPr/>
      </dsp:nvSpPr>
      <dsp:spPr>
        <a:xfrm>
          <a:off x="392915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مرابحه</a:t>
          </a:r>
          <a:endParaRPr lang="fa-IR" sz="2400" kern="1200" dirty="0">
            <a:cs typeface="B Nazanin" pitchFamily="2" charset="-78"/>
          </a:endParaRPr>
        </a:p>
      </dsp:txBody>
      <dsp:txXfrm>
        <a:off x="392915" y="1325987"/>
        <a:ext cx="3110984" cy="643841"/>
      </dsp:txXfrm>
    </dsp:sp>
    <dsp:sp modelId="{E33E8497-F176-4986-A978-C945E052FDE0}">
      <dsp:nvSpPr>
        <dsp:cNvPr id="0" name=""/>
        <dsp:cNvSpPr/>
      </dsp:nvSpPr>
      <dsp:spPr>
        <a:xfrm>
          <a:off x="392915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اجاره</a:t>
          </a:r>
          <a:endParaRPr lang="fa-IR" sz="2400" kern="1200" dirty="0">
            <a:cs typeface="B Nazanin" pitchFamily="2" charset="-78"/>
          </a:endParaRPr>
        </a:p>
      </dsp:txBody>
      <dsp:txXfrm>
        <a:off x="392915" y="2068882"/>
        <a:ext cx="3110984" cy="643841"/>
      </dsp:txXfrm>
    </dsp:sp>
    <dsp:sp modelId="{0A9A8808-66F8-4F77-A7DF-C4AD63169930}">
      <dsp:nvSpPr>
        <dsp:cNvPr id="0" name=""/>
        <dsp:cNvSpPr/>
      </dsp:nvSpPr>
      <dsp:spPr>
        <a:xfrm>
          <a:off x="392915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منفعت</a:t>
          </a:r>
          <a:endParaRPr lang="fa-IR" sz="2400" kern="1200" dirty="0">
            <a:cs typeface="B Nazanin" pitchFamily="2" charset="-78"/>
          </a:endParaRPr>
        </a:p>
      </dsp:txBody>
      <dsp:txXfrm>
        <a:off x="392915" y="2811776"/>
        <a:ext cx="3110984" cy="643841"/>
      </dsp:txXfrm>
    </dsp:sp>
    <dsp:sp modelId="{7DE73B4F-BE71-4A4B-ABA5-A0D03F447FD8}">
      <dsp:nvSpPr>
        <dsp:cNvPr id="0" name=""/>
        <dsp:cNvSpPr/>
      </dsp:nvSpPr>
      <dsp:spPr>
        <a:xfrm>
          <a:off x="392915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استصناع</a:t>
          </a:r>
          <a:endParaRPr lang="fa-IR" sz="2400" kern="1200" dirty="0">
            <a:cs typeface="B Nazanin" pitchFamily="2" charset="-78"/>
          </a:endParaRPr>
        </a:p>
      </dsp:txBody>
      <dsp:txXfrm>
        <a:off x="392915" y="3554670"/>
        <a:ext cx="3110984" cy="643841"/>
      </dsp:txXfrm>
    </dsp:sp>
    <dsp:sp modelId="{0DFE19D8-339F-4CA7-B6EC-1768F7DB1AF7}">
      <dsp:nvSpPr>
        <dsp:cNvPr id="0" name=""/>
        <dsp:cNvSpPr/>
      </dsp:nvSpPr>
      <dsp:spPr>
        <a:xfrm>
          <a:off x="4184427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انتظاری</a:t>
          </a:r>
          <a:endParaRPr lang="fa-IR" sz="3200" kern="1200" dirty="0">
            <a:cs typeface="B Nazanin" pitchFamily="2" charset="-78"/>
          </a:endParaRPr>
        </a:p>
      </dsp:txBody>
      <dsp:txXfrm>
        <a:off x="4184427" y="0"/>
        <a:ext cx="3888730" cy="1325880"/>
      </dsp:txXfrm>
    </dsp:sp>
    <dsp:sp modelId="{EB6D242F-87B9-431B-AE7F-3BAC5C8D5C5A}">
      <dsp:nvSpPr>
        <dsp:cNvPr id="0" name=""/>
        <dsp:cNvSpPr/>
      </dsp:nvSpPr>
      <dsp:spPr>
        <a:xfrm>
          <a:off x="4573300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مشارکت</a:t>
          </a:r>
          <a:endParaRPr lang="fa-IR" sz="2400" kern="1200" dirty="0">
            <a:cs typeface="B Nazanin" pitchFamily="2" charset="-78"/>
          </a:endParaRPr>
        </a:p>
      </dsp:txBody>
      <dsp:txXfrm>
        <a:off x="4573300" y="1325987"/>
        <a:ext cx="3110984" cy="643841"/>
      </dsp:txXfrm>
    </dsp:sp>
    <dsp:sp modelId="{C2E82EC0-554B-4144-8161-A6A1760C3D4E}">
      <dsp:nvSpPr>
        <dsp:cNvPr id="0" name=""/>
        <dsp:cNvSpPr/>
      </dsp:nvSpPr>
      <dsp:spPr>
        <a:xfrm>
          <a:off x="4573300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مضاربه</a:t>
          </a:r>
          <a:endParaRPr lang="fa-IR" sz="2400" kern="1200" dirty="0">
            <a:cs typeface="B Nazanin" pitchFamily="2" charset="-78"/>
          </a:endParaRPr>
        </a:p>
      </dsp:txBody>
      <dsp:txXfrm>
        <a:off x="4573300" y="2068882"/>
        <a:ext cx="3110984" cy="643841"/>
      </dsp:txXfrm>
    </dsp:sp>
    <dsp:sp modelId="{95E2DC7A-3275-4459-94ED-9D12E9239732}">
      <dsp:nvSpPr>
        <dsp:cNvPr id="0" name=""/>
        <dsp:cNvSpPr/>
      </dsp:nvSpPr>
      <dsp:spPr>
        <a:xfrm>
          <a:off x="4573300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مزارعه</a:t>
          </a:r>
          <a:endParaRPr lang="fa-IR" sz="2400" kern="1200" dirty="0">
            <a:cs typeface="B Nazanin" pitchFamily="2" charset="-78"/>
          </a:endParaRPr>
        </a:p>
      </dsp:txBody>
      <dsp:txXfrm>
        <a:off x="4573300" y="2811776"/>
        <a:ext cx="3110984" cy="643841"/>
      </dsp:txXfrm>
    </dsp:sp>
    <dsp:sp modelId="{49E56ABB-D487-4AE7-8BCA-942100E455D2}">
      <dsp:nvSpPr>
        <dsp:cNvPr id="0" name=""/>
        <dsp:cNvSpPr/>
      </dsp:nvSpPr>
      <dsp:spPr>
        <a:xfrm>
          <a:off x="4573300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مساقات</a:t>
          </a:r>
          <a:endParaRPr lang="fa-IR" sz="2400" kern="1200" dirty="0">
            <a:cs typeface="B Nazanin" pitchFamily="2" charset="-78"/>
          </a:endParaRPr>
        </a:p>
      </dsp:txBody>
      <dsp:txXfrm>
        <a:off x="4573300" y="3554670"/>
        <a:ext cx="3110984" cy="64384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FEBA89-85B1-4814-BCF1-DFF65A16C521}">
      <dsp:nvSpPr>
        <dsp:cNvPr id="0" name=""/>
        <dsp:cNvSpPr/>
      </dsp:nvSpPr>
      <dsp:spPr>
        <a:xfrm>
          <a:off x="0" y="0"/>
          <a:ext cx="8183880" cy="125638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استصناع (سفارش ساخت)</a:t>
          </a:r>
          <a:endParaRPr lang="fa-IR" sz="44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0"/>
        <a:ext cx="8183880" cy="1256385"/>
      </dsp:txXfrm>
    </dsp:sp>
    <dsp:sp modelId="{B2806801-8F0C-42FD-9B13-475FFE61A4B6}">
      <dsp:nvSpPr>
        <dsp:cNvPr id="0" name=""/>
        <dsp:cNvSpPr/>
      </dsp:nvSpPr>
      <dsp:spPr>
        <a:xfrm>
          <a:off x="0" y="1256385"/>
          <a:ext cx="8183880" cy="26384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براساس قرارداد استصناع یکی از طرفین قرارداد، در مقابل دریافت مبلغی معین، ساخت و تحویل چیز مشخصی را در زمان معین برای طرف دیگر به‌عهده می‌گیرد.</a:t>
          </a:r>
          <a:endParaRPr lang="fa-IR" sz="3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1256385"/>
        <a:ext cx="8183880" cy="2638409"/>
      </dsp:txXfrm>
    </dsp:sp>
    <dsp:sp modelId="{A3ACAF5F-F25A-4AE8-B9D7-6147777CCD8B}">
      <dsp:nvSpPr>
        <dsp:cNvPr id="0" name=""/>
        <dsp:cNvSpPr/>
      </dsp:nvSpPr>
      <dsp:spPr>
        <a:xfrm>
          <a:off x="0" y="3894795"/>
          <a:ext cx="8183880" cy="2931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A8803-CCEF-405E-8A4E-1B507DBB95F3}">
      <dsp:nvSpPr>
        <dsp:cNvPr id="0" name=""/>
        <dsp:cNvSpPr/>
      </dsp:nvSpPr>
      <dsp:spPr>
        <a:xfrm>
          <a:off x="0" y="47541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1326E-7BD6-47CC-8AD1-4EFEF8D810CD}">
      <dsp:nvSpPr>
        <dsp:cNvPr id="0" name=""/>
        <dsp:cNvSpPr/>
      </dsp:nvSpPr>
      <dsp:spPr>
        <a:xfrm>
          <a:off x="409194" y="3095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گواهی سپردۀ ارزی</a:t>
          </a:r>
          <a:endParaRPr lang="fa-IR" sz="3200" kern="1200" dirty="0"/>
        </a:p>
      </dsp:txBody>
      <dsp:txXfrm>
        <a:off x="409194" y="3095"/>
        <a:ext cx="5728716" cy="944640"/>
      </dsp:txXfrm>
    </dsp:sp>
    <dsp:sp modelId="{27360FE4-D3CF-4F1F-B730-95CA27D328E7}">
      <dsp:nvSpPr>
        <dsp:cNvPr id="0" name=""/>
        <dsp:cNvSpPr/>
      </dsp:nvSpPr>
      <dsp:spPr>
        <a:xfrm>
          <a:off x="0" y="192693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A642D-0BF0-486F-826B-640D817EED78}">
      <dsp:nvSpPr>
        <dsp:cNvPr id="0" name=""/>
        <dsp:cNvSpPr/>
      </dsp:nvSpPr>
      <dsp:spPr>
        <a:xfrm>
          <a:off x="409194" y="145461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صندوق ارزی</a:t>
          </a:r>
          <a:endParaRPr lang="fa-IR" sz="3200" kern="1200" dirty="0"/>
        </a:p>
      </dsp:txBody>
      <dsp:txXfrm>
        <a:off x="409194" y="1454616"/>
        <a:ext cx="5728716" cy="944640"/>
      </dsp:txXfrm>
    </dsp:sp>
    <dsp:sp modelId="{227D923D-E770-4B86-B8C1-B03EBF9A5530}">
      <dsp:nvSpPr>
        <dsp:cNvPr id="0" name=""/>
        <dsp:cNvSpPr/>
      </dsp:nvSpPr>
      <dsp:spPr>
        <a:xfrm>
          <a:off x="0" y="3378455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D192-3665-4882-9E4D-40965F3F556A}">
      <dsp:nvSpPr>
        <dsp:cNvPr id="0" name=""/>
        <dsp:cNvSpPr/>
      </dsp:nvSpPr>
      <dsp:spPr>
        <a:xfrm>
          <a:off x="409194" y="290613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اوراق مشارکت ارزی</a:t>
          </a:r>
          <a:endParaRPr lang="fa-IR" sz="3200" kern="1200" dirty="0"/>
        </a:p>
      </dsp:txBody>
      <dsp:txXfrm>
        <a:off x="409194" y="2906136"/>
        <a:ext cx="5728716" cy="944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2C91A-611A-49C1-AEBC-616A62E2D5FF}">
      <dsp:nvSpPr>
        <dsp:cNvPr id="0" name=""/>
        <dsp:cNvSpPr/>
      </dsp:nvSpPr>
      <dsp:spPr>
        <a:xfrm>
          <a:off x="0" y="90515"/>
          <a:ext cx="7886700" cy="65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دو برداشت از سرمايه در گردش وجود دارد: </a:t>
          </a:r>
          <a:endParaRPr lang="en-US" sz="2300" kern="1200" dirty="0"/>
        </a:p>
      </dsp:txBody>
      <dsp:txXfrm>
        <a:off x="0" y="90515"/>
        <a:ext cx="7886700" cy="652147"/>
      </dsp:txXfrm>
    </dsp:sp>
    <dsp:sp modelId="{217EC60A-42AB-4093-A922-22E9FFF7EF5B}">
      <dsp:nvSpPr>
        <dsp:cNvPr id="0" name=""/>
        <dsp:cNvSpPr/>
      </dsp:nvSpPr>
      <dsp:spPr>
        <a:xfrm>
          <a:off x="0" y="742662"/>
          <a:ext cx="7886700" cy="737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مفهوم ترازنامه‌اي</a:t>
          </a:r>
          <a:endParaRPr lang="en-US" sz="1800" kern="1200" dirty="0"/>
        </a:p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مفهوم چرخة عمليات</a:t>
          </a:r>
          <a:endParaRPr lang="en-US" sz="1800" kern="1200" dirty="0"/>
        </a:p>
      </dsp:txBody>
      <dsp:txXfrm>
        <a:off x="0" y="742662"/>
        <a:ext cx="7886700" cy="737955"/>
      </dsp:txXfrm>
    </dsp:sp>
    <dsp:sp modelId="{E07A241B-2944-4EBE-8844-91F8F7DBAE3D}">
      <dsp:nvSpPr>
        <dsp:cNvPr id="0" name=""/>
        <dsp:cNvSpPr/>
      </dsp:nvSpPr>
      <dsp:spPr>
        <a:xfrm>
          <a:off x="0" y="1480617"/>
          <a:ext cx="7886700" cy="65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در مفهوم ترازنامه‌اي</a:t>
          </a:r>
          <a:endParaRPr lang="en-US" sz="2300" kern="1200" dirty="0"/>
        </a:p>
      </dsp:txBody>
      <dsp:txXfrm>
        <a:off x="0" y="1480617"/>
        <a:ext cx="7886700" cy="652147"/>
      </dsp:txXfrm>
    </dsp:sp>
    <dsp:sp modelId="{DEFE4185-FAE7-4800-BBC1-D135815FB986}">
      <dsp:nvSpPr>
        <dsp:cNvPr id="0" name=""/>
        <dsp:cNvSpPr/>
      </dsp:nvSpPr>
      <dsp:spPr>
        <a:xfrm>
          <a:off x="0" y="2132765"/>
          <a:ext cx="7886700" cy="737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مازاد دارايي‌هاي جاري به بدهي‌هاي جاري (خالص سرمايه در گردش)</a:t>
          </a:r>
          <a:endParaRPr lang="en-US" sz="1800" kern="1200" dirty="0"/>
        </a:p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جمع دارايي‌هاي جاري يا ناخالص دارايي‌هاي جاري</a:t>
          </a:r>
          <a:endParaRPr lang="en-US" sz="1800" kern="1200" dirty="0"/>
        </a:p>
      </dsp:txBody>
      <dsp:txXfrm>
        <a:off x="0" y="2132765"/>
        <a:ext cx="7886700" cy="737955"/>
      </dsp:txXfrm>
    </dsp:sp>
    <dsp:sp modelId="{B119E77E-AD3A-469E-8051-590CA49E45F1}">
      <dsp:nvSpPr>
        <dsp:cNvPr id="0" name=""/>
        <dsp:cNvSpPr/>
      </dsp:nvSpPr>
      <dsp:spPr>
        <a:xfrm>
          <a:off x="0" y="2870720"/>
          <a:ext cx="7886700" cy="65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در مفهوم چرخة عمليات</a:t>
          </a:r>
          <a:endParaRPr lang="en-US" sz="2300" kern="1200" dirty="0"/>
        </a:p>
      </dsp:txBody>
      <dsp:txXfrm>
        <a:off x="0" y="2870720"/>
        <a:ext cx="7886700" cy="652147"/>
      </dsp:txXfrm>
    </dsp:sp>
    <dsp:sp modelId="{83066EBF-595E-4629-83B9-1A37838875B3}">
      <dsp:nvSpPr>
        <dsp:cNvPr id="0" name=""/>
        <dsp:cNvSpPr/>
      </dsp:nvSpPr>
      <dsp:spPr>
        <a:xfrm>
          <a:off x="0" y="3522867"/>
          <a:ext cx="7886700" cy="737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خريد مواد اوليه، توليد محصول، و توزيع (فروش) محصول</a:t>
          </a:r>
          <a:endParaRPr lang="en-US" sz="1800" kern="1200" dirty="0"/>
        </a:p>
        <a:p>
          <a:pPr marL="171450" lvl="1" indent="-171450" algn="justLow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1800" kern="1200" dirty="0" smtClean="0"/>
            <a:t>وقتي شركت‌ها از كسري سرمايه در گردش صحبت مي‌كنند، آن‌ها به كمبود منابع نقدي اشاره دارند</a:t>
          </a:r>
          <a:endParaRPr lang="en-US" sz="1800" kern="1200" dirty="0"/>
        </a:p>
      </dsp:txBody>
      <dsp:txXfrm>
        <a:off x="0" y="3522867"/>
        <a:ext cx="7886700" cy="7379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F03B1F-A67D-4CD0-9A78-6AFF7C4C1517}">
      <dsp:nvSpPr>
        <dsp:cNvPr id="0" name=""/>
        <dsp:cNvSpPr/>
      </dsp:nvSpPr>
      <dsp:spPr>
        <a:xfrm>
          <a:off x="0" y="533979"/>
          <a:ext cx="7886700" cy="353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نوع محصولات توليدي،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مدت زمان چرخة عملياتي،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سطح فروش،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سياست‌هاي حفظ موجودي،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ميزان تقاضاي پيش‌بيني نشده براي محصولات،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زمان پيش‌بيني‌نشده براي دريافت مواد اولية جديد،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سياست‌هاي نسيه‌فروشي (فروش اعتباري)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و ... </a:t>
          </a:r>
          <a:endParaRPr lang="en-US" sz="1700" kern="1200" dirty="0"/>
        </a:p>
        <a:p>
          <a:pPr marL="171450" lvl="1" indent="-171450" algn="justLow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/>
            <a:t>بستگي دارد.</a:t>
          </a:r>
          <a:endParaRPr lang="en-US" sz="1700" kern="1200" dirty="0"/>
        </a:p>
      </dsp:txBody>
      <dsp:txXfrm>
        <a:off x="0" y="533979"/>
        <a:ext cx="7886700" cy="3534300"/>
      </dsp:txXfrm>
    </dsp:sp>
    <dsp:sp modelId="{17703236-56F1-4A3D-8712-7F3B64D547F4}">
      <dsp:nvSpPr>
        <dsp:cNvPr id="0" name=""/>
        <dsp:cNvSpPr/>
      </dsp:nvSpPr>
      <dsp:spPr>
        <a:xfrm>
          <a:off x="1971674" y="283058"/>
          <a:ext cx="552069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justLow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اندازه و ماهيت سرمايه‌گذاري در دارايي‌هاي جاري به عوامل متعددي چون</a:t>
          </a:r>
          <a:endParaRPr lang="en-US" sz="1700" kern="1200" dirty="0"/>
        </a:p>
      </dsp:txBody>
      <dsp:txXfrm>
        <a:off x="1971674" y="283058"/>
        <a:ext cx="5520690" cy="501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86818-2FC9-405F-81BD-3A2CD09144CE}">
      <dsp:nvSpPr>
        <dsp:cNvPr id="0" name=""/>
        <dsp:cNvSpPr/>
      </dsp:nvSpPr>
      <dsp:spPr>
        <a:xfrm>
          <a:off x="1846168" y="3652"/>
          <a:ext cx="4491543" cy="4491543"/>
        </a:xfrm>
        <a:prstGeom prst="star24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latin typeface="Arial Unicode MS" pitchFamily="34" charset="-128"/>
              <a:ea typeface="Arial Unicode MS" pitchFamily="34" charset="-128"/>
              <a:cs typeface="B Titr" panose="00000700000000000000" pitchFamily="2" charset="-78"/>
            </a:rPr>
            <a:t>بروز مشکل سرمایه در گردش</a:t>
          </a:r>
          <a:endParaRPr lang="fa-IR" sz="3200" kern="1200" dirty="0">
            <a:latin typeface="Arial Unicode MS" pitchFamily="34" charset="-128"/>
            <a:ea typeface="Arial Unicode MS" pitchFamily="34" charset="-128"/>
            <a:cs typeface="B Titr" panose="00000700000000000000" pitchFamily="2" charset="-78"/>
          </a:endParaRPr>
        </a:p>
      </dsp:txBody>
      <dsp:txXfrm>
        <a:off x="1846168" y="3652"/>
        <a:ext cx="4491543" cy="44915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8A32F-777D-419E-A7B5-9B5CA85C9719}">
      <dsp:nvSpPr>
        <dsp:cNvPr id="0" name=""/>
        <dsp:cNvSpPr/>
      </dsp:nvSpPr>
      <dsp:spPr>
        <a:xfrm>
          <a:off x="0" y="11169"/>
          <a:ext cx="788670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smtClean="0"/>
            <a:t>مالی تجاری</a:t>
          </a:r>
          <a:endParaRPr lang="en-US" sz="4000" kern="1200"/>
        </a:p>
      </dsp:txBody>
      <dsp:txXfrm>
        <a:off x="0" y="11169"/>
        <a:ext cx="7886700" cy="1099800"/>
      </dsp:txXfrm>
    </dsp:sp>
    <dsp:sp modelId="{5C9C4AB8-CE2A-499D-8BC6-B17EAA190D9A}">
      <dsp:nvSpPr>
        <dsp:cNvPr id="0" name=""/>
        <dsp:cNvSpPr/>
      </dsp:nvSpPr>
      <dsp:spPr>
        <a:xfrm>
          <a:off x="0" y="1110969"/>
          <a:ext cx="7886700" cy="3229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50800" rIns="284480" bIns="50800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100" kern="1200" smtClean="0"/>
            <a:t>اعتبارات اسنادی</a:t>
          </a:r>
          <a:endParaRPr lang="en-US" sz="3100" kern="120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100" kern="1200" smtClean="0"/>
            <a:t>ضمانت‌نامه ارزی و ریالی</a:t>
          </a:r>
          <a:endParaRPr lang="en-US" sz="3100" kern="120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100" kern="1200" smtClean="0"/>
            <a:t>ضمانت‌نامه اعتبار خرید</a:t>
          </a:r>
          <a:endParaRPr lang="en-US" sz="3100" kern="120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100" kern="1200" smtClean="0"/>
            <a:t>بیمه‌نامه خرید دین</a:t>
          </a:r>
          <a:endParaRPr lang="en-US" sz="3100" kern="120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100" kern="1200" smtClean="0"/>
            <a:t>بیمه‌نامه خاص صادرات</a:t>
          </a:r>
          <a:endParaRPr lang="en-US" sz="3100" kern="1200"/>
        </a:p>
      </dsp:txBody>
      <dsp:txXfrm>
        <a:off x="0" y="1110969"/>
        <a:ext cx="7886700" cy="32291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54DE6-421A-4E18-AE3A-9BA20EB2D145}">
      <dsp:nvSpPr>
        <dsp:cNvPr id="0" name=""/>
        <dsp:cNvSpPr/>
      </dsp:nvSpPr>
      <dsp:spPr>
        <a:xfrm>
          <a:off x="4095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بازار سرمایه</a:t>
          </a:r>
          <a:endParaRPr lang="fa-IR" sz="5000" kern="1200" dirty="0"/>
        </a:p>
      </dsp:txBody>
      <dsp:txXfrm>
        <a:off x="4095" y="0"/>
        <a:ext cx="3940090" cy="1256385"/>
      </dsp:txXfrm>
    </dsp:sp>
    <dsp:sp modelId="{20027D9C-38AC-400A-85F5-4A17B845F0C7}">
      <dsp:nvSpPr>
        <dsp:cNvPr id="0" name=""/>
        <dsp:cNvSpPr/>
      </dsp:nvSpPr>
      <dsp:spPr>
        <a:xfrm>
          <a:off x="398105" y="1256385"/>
          <a:ext cx="3152072" cy="2722168"/>
        </a:xfrm>
        <a:prstGeom prst="beve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یک سال یا بیشتر در آن معامله می‌شود.</a:t>
          </a:r>
          <a:endParaRPr lang="en-US" sz="2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98105" y="1256385"/>
        <a:ext cx="3152072" cy="2722168"/>
      </dsp:txXfrm>
    </dsp:sp>
    <dsp:sp modelId="{F30EE415-8B97-4C0E-859A-1ECD0FC79704}">
      <dsp:nvSpPr>
        <dsp:cNvPr id="0" name=""/>
        <dsp:cNvSpPr/>
      </dsp:nvSpPr>
      <dsp:spPr>
        <a:xfrm>
          <a:off x="4239693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بازار پول</a:t>
          </a:r>
          <a:endParaRPr lang="fa-IR" sz="5000" kern="1200" dirty="0"/>
        </a:p>
      </dsp:txBody>
      <dsp:txXfrm>
        <a:off x="4239693" y="0"/>
        <a:ext cx="3940090" cy="1256385"/>
      </dsp:txXfrm>
    </dsp:sp>
    <dsp:sp modelId="{FEA026D2-2FD7-4E2D-8DC2-D6BCE11F5133}">
      <dsp:nvSpPr>
        <dsp:cNvPr id="0" name=""/>
        <dsp:cNvSpPr/>
      </dsp:nvSpPr>
      <dsp:spPr>
        <a:xfrm>
          <a:off x="4633702" y="1256385"/>
          <a:ext cx="3152072" cy="2722168"/>
        </a:xfrm>
        <a:prstGeom prst="beve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کمتر از یک سال در آن معامله می‌شود.</a:t>
          </a:r>
          <a:endParaRPr lang="en-US" sz="2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633702" y="1256385"/>
        <a:ext cx="3152072" cy="27221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921719-D68C-4E31-893D-9003192DF090}">
      <dsp:nvSpPr>
        <dsp:cNvPr id="0" name=""/>
        <dsp:cNvSpPr/>
      </dsp:nvSpPr>
      <dsp:spPr>
        <a:xfrm>
          <a:off x="0" y="22967"/>
          <a:ext cx="7886700" cy="2087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justLow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توليد بسيار كم‌تر پول پرقدرت</a:t>
          </a:r>
          <a:endParaRPr lang="en-US" sz="4500" kern="1200" dirty="0"/>
        </a:p>
      </dsp:txBody>
      <dsp:txXfrm>
        <a:off x="0" y="22967"/>
        <a:ext cx="7886700" cy="2087901"/>
      </dsp:txXfrm>
    </dsp:sp>
    <dsp:sp modelId="{80BF71DA-2F29-472F-8B8C-459629840A91}">
      <dsp:nvSpPr>
        <dsp:cNvPr id="0" name=""/>
        <dsp:cNvSpPr/>
      </dsp:nvSpPr>
      <dsp:spPr>
        <a:xfrm>
          <a:off x="0" y="2240469"/>
          <a:ext cx="7886700" cy="2087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justLow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/>
            <a:t>عدم‌توان بانك‌ها در وصول مطالبات و خلق پول متناسب </a:t>
          </a:r>
          <a:r>
            <a:rPr lang="fa-IR" sz="4500" kern="1200" smtClean="0"/>
            <a:t>با نيازهاي </a:t>
          </a:r>
          <a:r>
            <a:rPr lang="fa-IR" sz="4500" kern="1200" dirty="0" smtClean="0"/>
            <a:t>طرف عرضه</a:t>
          </a:r>
          <a:endParaRPr lang="en-US" sz="4500" kern="1200" dirty="0"/>
        </a:p>
      </dsp:txBody>
      <dsp:txXfrm>
        <a:off x="0" y="2240469"/>
        <a:ext cx="7886700" cy="20879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5EE124-A8C1-4AC4-A685-3FB0042DBF0B}">
      <dsp:nvSpPr>
        <dsp:cNvPr id="0" name=""/>
        <dsp:cNvSpPr/>
      </dsp:nvSpPr>
      <dsp:spPr>
        <a:xfrm>
          <a:off x="0" y="457200"/>
          <a:ext cx="8183562" cy="3273424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BF60C-6DFA-48DA-AB44-A4637958FA34}">
      <dsp:nvSpPr>
        <dsp:cNvPr id="0" name=""/>
        <dsp:cNvSpPr/>
      </dsp:nvSpPr>
      <dsp:spPr>
        <a:xfrm>
          <a:off x="982027" y="1030049"/>
          <a:ext cx="2700575" cy="160397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بدهی</a:t>
          </a:r>
          <a:endParaRPr lang="fa-IR" sz="4800" kern="1200" dirty="0">
            <a:cs typeface="B Elham" pitchFamily="2" charset="-78"/>
          </a:endParaRPr>
        </a:p>
      </dsp:txBody>
      <dsp:txXfrm>
        <a:off x="982027" y="1030049"/>
        <a:ext cx="2700575" cy="1603978"/>
      </dsp:txXfrm>
    </dsp:sp>
    <dsp:sp modelId="{AC48598C-F383-4C40-814C-D8EB5AE5AB55}">
      <dsp:nvSpPr>
        <dsp:cNvPr id="0" name=""/>
        <dsp:cNvSpPr/>
      </dsp:nvSpPr>
      <dsp:spPr>
        <a:xfrm>
          <a:off x="4091781" y="1553797"/>
          <a:ext cx="3191589" cy="160397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سرمایه</a:t>
          </a:r>
          <a:endParaRPr lang="en-US" sz="4800" kern="1200" dirty="0">
            <a:cs typeface="B Elham" pitchFamily="2" charset="-78"/>
          </a:endParaRPr>
        </a:p>
      </dsp:txBody>
      <dsp:txXfrm>
        <a:off x="4091781" y="1553797"/>
        <a:ext cx="3191589" cy="160397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8C73CB-083A-4E51-9869-A3D663309962}">
      <dsp:nvSpPr>
        <dsp:cNvPr id="0" name=""/>
        <dsp:cNvSpPr/>
      </dsp:nvSpPr>
      <dsp:spPr>
        <a:xfrm rot="16200000">
          <a:off x="1997964" y="-1997964"/>
          <a:ext cx="4187952" cy="8183880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latin typeface="B Baraiya"/>
              <a:cs typeface="B Zar" pitchFamily="2" charset="-78"/>
            </a:rPr>
            <a:t>صندوق بهره‌برداري</a:t>
          </a:r>
          <a:endParaRPr lang="fa-IR" sz="6500" kern="1200" dirty="0">
            <a:latin typeface="B Baraiya"/>
            <a:cs typeface="B Zar" pitchFamily="2" charset="-78"/>
          </a:endParaRPr>
        </a:p>
      </dsp:txBody>
      <dsp:txXfrm rot="16200000">
        <a:off x="1997964" y="-1997964"/>
        <a:ext cx="4187952" cy="818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CFA63-55F5-47DD-A521-6DC6C2B02A05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933AE-6B1A-4EDA-AC0E-1C6DFDCA9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50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B063-75F5-4E82-BCE6-D6A5F4E6402E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A487A-77CC-4784-827B-8BC2CBBCC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20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1153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23574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87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07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145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191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905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3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82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2974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1124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4491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814573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348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9796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1420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7053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765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6458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88884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A910-22BD-46AC-B6A5-1363BDD923A6}" type="datetimeFigureOut">
              <a:rPr lang="fa-IR" smtClean="0"/>
              <a:pPr/>
              <a:t>1435/08/23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35E7-1034-430C-85C4-62D875FE5F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9693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6827"/>
            <a:ext cx="4831773" cy="2387600"/>
          </a:xfrm>
        </p:spPr>
        <p:txBody>
          <a:bodyPr>
            <a:normAutofit/>
          </a:bodyPr>
          <a:lstStyle/>
          <a:p>
            <a:r>
              <a:rPr lang="fa-IR" sz="5400" b="1" dirty="0" smtClean="0">
                <a:solidFill>
                  <a:schemeClr val="bg1"/>
                </a:solidFill>
                <a:cs typeface="B Roya" panose="00000400000000000000" pitchFamily="2" charset="-78"/>
              </a:rPr>
              <a:t>تأمين مالي سرمايه در گردش بنگاه‌هاي اقتصادي</a:t>
            </a:r>
            <a:endParaRPr lang="fa-IR" sz="5400" b="1" dirty="0">
              <a:solidFill>
                <a:schemeClr val="bg1"/>
              </a:solidFill>
              <a:cs typeface="B Roy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457" y="4640757"/>
            <a:ext cx="4374573" cy="1655762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bg1"/>
                </a:solidFill>
                <a:cs typeface="B Roya" panose="00000400000000000000" pitchFamily="2" charset="-78"/>
              </a:rPr>
              <a:t>حسين عبده تبريزي</a:t>
            </a:r>
          </a:p>
          <a:p>
            <a:endParaRPr lang="fa-IR" sz="2800" b="1" dirty="0" smtClean="0">
              <a:solidFill>
                <a:schemeClr val="bg1"/>
              </a:solidFill>
              <a:cs typeface="B Roya" panose="00000400000000000000" pitchFamily="2" charset="-78"/>
            </a:endParaRPr>
          </a:p>
          <a:p>
            <a:r>
              <a:rPr lang="fa-IR" sz="2800" b="1" dirty="0" smtClean="0">
                <a:solidFill>
                  <a:schemeClr val="bg1"/>
                </a:solidFill>
                <a:cs typeface="B Roya" panose="00000400000000000000" pitchFamily="2" charset="-78"/>
              </a:rPr>
              <a:t>تهران 26 خرداد 1393</a:t>
            </a:r>
          </a:p>
        </p:txBody>
      </p:sp>
    </p:spTree>
    <p:extLst>
      <p:ext uri="{BB962C8B-B14F-4D97-AF65-F5344CB8AC3E}">
        <p14:creationId xmlns:p14="http://schemas.microsoft.com/office/powerpoint/2010/main" xmlns="" val="32380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14400" y="1371600"/>
            <a:ext cx="7696200" cy="4724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132013" y="2081213"/>
            <a:ext cx="1587" cy="31003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25663" y="5178425"/>
            <a:ext cx="4389437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2133600" y="3132138"/>
            <a:ext cx="3978275" cy="17224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262188" y="2687638"/>
            <a:ext cx="3857625" cy="1808162"/>
          </a:xfrm>
          <a:custGeom>
            <a:avLst/>
            <a:gdLst>
              <a:gd name="T0" fmla="*/ 0 w 5063"/>
              <a:gd name="T1" fmla="*/ 1729867629 h 1890"/>
              <a:gd name="T2" fmla="*/ 78371580 w 5063"/>
              <a:gd name="T3" fmla="*/ 1620034703 h 1890"/>
              <a:gd name="T4" fmla="*/ 121911007 w 5063"/>
              <a:gd name="T5" fmla="*/ 1537660008 h 1890"/>
              <a:gd name="T6" fmla="*/ 148035121 w 5063"/>
              <a:gd name="T7" fmla="*/ 1510201777 h 1890"/>
              <a:gd name="T8" fmla="*/ 174158473 w 5063"/>
              <a:gd name="T9" fmla="*/ 1455285314 h 1890"/>
              <a:gd name="T10" fmla="*/ 200282587 w 5063"/>
              <a:gd name="T11" fmla="*/ 1441556676 h 1890"/>
              <a:gd name="T12" fmla="*/ 226406701 w 5063"/>
              <a:gd name="T13" fmla="*/ 1414098445 h 1890"/>
              <a:gd name="T14" fmla="*/ 461520678 w 5063"/>
              <a:gd name="T15" fmla="*/ 1510201777 h 1890"/>
              <a:gd name="T16" fmla="*/ 539892257 w 5063"/>
              <a:gd name="T17" fmla="*/ 1455285314 h 1890"/>
              <a:gd name="T18" fmla="*/ 557308333 w 5063"/>
              <a:gd name="T19" fmla="*/ 1372910619 h 1890"/>
              <a:gd name="T20" fmla="*/ 687927379 w 5063"/>
              <a:gd name="T21" fmla="*/ 1029683203 h 1890"/>
              <a:gd name="T22" fmla="*/ 879501928 w 5063"/>
              <a:gd name="T23" fmla="*/ 1125786535 h 1890"/>
              <a:gd name="T24" fmla="*/ 923041355 w 5063"/>
              <a:gd name="T25" fmla="*/ 1194432593 h 1890"/>
              <a:gd name="T26" fmla="*/ 940457431 w 5063"/>
              <a:gd name="T27" fmla="*/ 1235619461 h 1890"/>
              <a:gd name="T28" fmla="*/ 992704897 w 5063"/>
              <a:gd name="T29" fmla="*/ 1290535924 h 1890"/>
              <a:gd name="T30" fmla="*/ 1105908628 w 5063"/>
              <a:gd name="T31" fmla="*/ 1180702998 h 1890"/>
              <a:gd name="T32" fmla="*/ 1114616666 w 5063"/>
              <a:gd name="T33" fmla="*/ 919850277 h 1890"/>
              <a:gd name="T34" fmla="*/ 1158156094 w 5063"/>
              <a:gd name="T35" fmla="*/ 755100888 h 1890"/>
              <a:gd name="T36" fmla="*/ 1192987484 w 5063"/>
              <a:gd name="T37" fmla="*/ 439331704 h 1890"/>
              <a:gd name="T38" fmla="*/ 1201695522 w 5063"/>
              <a:gd name="T39" fmla="*/ 315769184 h 1890"/>
              <a:gd name="T40" fmla="*/ 1210403560 w 5063"/>
              <a:gd name="T41" fmla="*/ 260852721 h 1890"/>
              <a:gd name="T42" fmla="*/ 1236527674 w 5063"/>
              <a:gd name="T43" fmla="*/ 247124084 h 1890"/>
              <a:gd name="T44" fmla="*/ 1288775140 w 5063"/>
              <a:gd name="T45" fmla="*/ 302040547 h 1890"/>
              <a:gd name="T46" fmla="*/ 1332314567 w 5063"/>
              <a:gd name="T47" fmla="*/ 398143879 h 1890"/>
              <a:gd name="T48" fmla="*/ 1367146719 w 5063"/>
              <a:gd name="T49" fmla="*/ 494248167 h 1890"/>
              <a:gd name="T50" fmla="*/ 1480349689 w 5063"/>
              <a:gd name="T51" fmla="*/ 672726194 h 1890"/>
              <a:gd name="T52" fmla="*/ 1523889116 w 5063"/>
              <a:gd name="T53" fmla="*/ 755100888 h 1890"/>
              <a:gd name="T54" fmla="*/ 1610968734 w 5063"/>
              <a:gd name="T55" fmla="*/ 919850277 h 1890"/>
              <a:gd name="T56" fmla="*/ 1732879741 w 5063"/>
              <a:gd name="T57" fmla="*/ 1043411841 h 1890"/>
              <a:gd name="T58" fmla="*/ 1802543283 w 5063"/>
              <a:gd name="T59" fmla="*/ 961037146 h 1890"/>
              <a:gd name="T60" fmla="*/ 1802543283 w 5063"/>
              <a:gd name="T61" fmla="*/ 796288714 h 1890"/>
              <a:gd name="T62" fmla="*/ 1819959359 w 5063"/>
              <a:gd name="T63" fmla="*/ 658997556 h 1890"/>
              <a:gd name="T64" fmla="*/ 1837375435 w 5063"/>
              <a:gd name="T65" fmla="*/ 439331704 h 1890"/>
              <a:gd name="T66" fmla="*/ 1854791511 w 5063"/>
              <a:gd name="T67" fmla="*/ 356957010 h 1890"/>
              <a:gd name="T68" fmla="*/ 1889622901 w 5063"/>
              <a:gd name="T69" fmla="*/ 343227416 h 1890"/>
              <a:gd name="T70" fmla="*/ 1950578404 w 5063"/>
              <a:gd name="T71" fmla="*/ 356957010 h 1890"/>
              <a:gd name="T72" fmla="*/ 2011533908 w 5063"/>
              <a:gd name="T73" fmla="*/ 411873473 h 1890"/>
              <a:gd name="T74" fmla="*/ 2063781374 w 5063"/>
              <a:gd name="T75" fmla="*/ 439331704 h 1890"/>
              <a:gd name="T76" fmla="*/ 2116029601 w 5063"/>
              <a:gd name="T77" fmla="*/ 480518573 h 1890"/>
              <a:gd name="T78" fmla="*/ 2147483646 w 5063"/>
              <a:gd name="T79" fmla="*/ 631539325 h 1890"/>
              <a:gd name="T80" fmla="*/ 2147483646 w 5063"/>
              <a:gd name="T81" fmla="*/ 617809731 h 1890"/>
              <a:gd name="T82" fmla="*/ 2147483646 w 5063"/>
              <a:gd name="T83" fmla="*/ 604081093 h 1890"/>
              <a:gd name="T84" fmla="*/ 2147483646 w 5063"/>
              <a:gd name="T85" fmla="*/ 521706399 h 1890"/>
              <a:gd name="T86" fmla="*/ 2147483646 w 5063"/>
              <a:gd name="T87" fmla="*/ 356957010 h 1890"/>
              <a:gd name="T88" fmla="*/ 2147483646 w 5063"/>
              <a:gd name="T89" fmla="*/ 274582315 h 1890"/>
              <a:gd name="T90" fmla="*/ 2147483646 w 5063"/>
              <a:gd name="T91" fmla="*/ 247124084 h 1890"/>
              <a:gd name="T92" fmla="*/ 2147483646 w 5063"/>
              <a:gd name="T93" fmla="*/ 288310953 h 1890"/>
              <a:gd name="T94" fmla="*/ 2147483646 w 5063"/>
              <a:gd name="T95" fmla="*/ 274582315 h 1890"/>
              <a:gd name="T96" fmla="*/ 2147483646 w 5063"/>
              <a:gd name="T97" fmla="*/ 260852721 h 1890"/>
              <a:gd name="T98" fmla="*/ 2147483646 w 5063"/>
              <a:gd name="T99" fmla="*/ 96103332 h 1890"/>
              <a:gd name="T100" fmla="*/ 2147483646 w 5063"/>
              <a:gd name="T101" fmla="*/ 54916463 h 1890"/>
              <a:gd name="T102" fmla="*/ 2147483646 w 5063"/>
              <a:gd name="T103" fmla="*/ 0 h 189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63" h="1890">
                <a:moveTo>
                  <a:pt x="0" y="1890"/>
                </a:moveTo>
                <a:cubicBezTo>
                  <a:pt x="53" y="1850"/>
                  <a:pt x="81" y="1806"/>
                  <a:pt x="135" y="1770"/>
                </a:cubicBezTo>
                <a:cubicBezTo>
                  <a:pt x="164" y="1726"/>
                  <a:pt x="167" y="1716"/>
                  <a:pt x="210" y="1680"/>
                </a:cubicBezTo>
                <a:cubicBezTo>
                  <a:pt x="224" y="1668"/>
                  <a:pt x="242" y="1663"/>
                  <a:pt x="255" y="1650"/>
                </a:cubicBezTo>
                <a:cubicBezTo>
                  <a:pt x="273" y="1632"/>
                  <a:pt x="281" y="1606"/>
                  <a:pt x="300" y="1590"/>
                </a:cubicBezTo>
                <a:cubicBezTo>
                  <a:pt x="312" y="1580"/>
                  <a:pt x="331" y="1582"/>
                  <a:pt x="345" y="1575"/>
                </a:cubicBezTo>
                <a:cubicBezTo>
                  <a:pt x="361" y="1567"/>
                  <a:pt x="375" y="1555"/>
                  <a:pt x="390" y="1545"/>
                </a:cubicBezTo>
                <a:cubicBezTo>
                  <a:pt x="532" y="1569"/>
                  <a:pt x="657" y="1616"/>
                  <a:pt x="795" y="1650"/>
                </a:cubicBezTo>
                <a:cubicBezTo>
                  <a:pt x="810" y="1645"/>
                  <a:pt x="911" y="1620"/>
                  <a:pt x="930" y="1590"/>
                </a:cubicBezTo>
                <a:cubicBezTo>
                  <a:pt x="947" y="1563"/>
                  <a:pt x="950" y="1530"/>
                  <a:pt x="960" y="1500"/>
                </a:cubicBezTo>
                <a:cubicBezTo>
                  <a:pt x="1009" y="1352"/>
                  <a:pt x="1015" y="1182"/>
                  <a:pt x="1185" y="1125"/>
                </a:cubicBezTo>
                <a:cubicBezTo>
                  <a:pt x="1444" y="1159"/>
                  <a:pt x="1361" y="1127"/>
                  <a:pt x="1515" y="1230"/>
                </a:cubicBezTo>
                <a:cubicBezTo>
                  <a:pt x="1595" y="1350"/>
                  <a:pt x="1490" y="1205"/>
                  <a:pt x="1590" y="1305"/>
                </a:cubicBezTo>
                <a:cubicBezTo>
                  <a:pt x="1603" y="1318"/>
                  <a:pt x="1606" y="1338"/>
                  <a:pt x="1620" y="1350"/>
                </a:cubicBezTo>
                <a:cubicBezTo>
                  <a:pt x="1647" y="1374"/>
                  <a:pt x="1710" y="1410"/>
                  <a:pt x="1710" y="1410"/>
                </a:cubicBezTo>
                <a:cubicBezTo>
                  <a:pt x="1851" y="1382"/>
                  <a:pt x="1867" y="1405"/>
                  <a:pt x="1905" y="1290"/>
                </a:cubicBezTo>
                <a:cubicBezTo>
                  <a:pt x="1910" y="1195"/>
                  <a:pt x="1911" y="1100"/>
                  <a:pt x="1920" y="1005"/>
                </a:cubicBezTo>
                <a:cubicBezTo>
                  <a:pt x="1925" y="948"/>
                  <a:pt x="1974" y="877"/>
                  <a:pt x="1995" y="825"/>
                </a:cubicBezTo>
                <a:cubicBezTo>
                  <a:pt x="2014" y="709"/>
                  <a:pt x="2041" y="598"/>
                  <a:pt x="2055" y="480"/>
                </a:cubicBezTo>
                <a:cubicBezTo>
                  <a:pt x="2060" y="435"/>
                  <a:pt x="2063" y="390"/>
                  <a:pt x="2070" y="345"/>
                </a:cubicBezTo>
                <a:cubicBezTo>
                  <a:pt x="2073" y="325"/>
                  <a:pt x="2072" y="301"/>
                  <a:pt x="2085" y="285"/>
                </a:cubicBezTo>
                <a:cubicBezTo>
                  <a:pt x="2095" y="273"/>
                  <a:pt x="2115" y="275"/>
                  <a:pt x="2130" y="270"/>
                </a:cubicBezTo>
                <a:cubicBezTo>
                  <a:pt x="2160" y="290"/>
                  <a:pt x="2204" y="298"/>
                  <a:pt x="2220" y="330"/>
                </a:cubicBezTo>
                <a:cubicBezTo>
                  <a:pt x="2302" y="494"/>
                  <a:pt x="2194" y="293"/>
                  <a:pt x="2295" y="435"/>
                </a:cubicBezTo>
                <a:cubicBezTo>
                  <a:pt x="2344" y="504"/>
                  <a:pt x="2303" y="482"/>
                  <a:pt x="2355" y="540"/>
                </a:cubicBezTo>
                <a:cubicBezTo>
                  <a:pt x="2415" y="608"/>
                  <a:pt x="2486" y="671"/>
                  <a:pt x="2550" y="735"/>
                </a:cubicBezTo>
                <a:cubicBezTo>
                  <a:pt x="2578" y="763"/>
                  <a:pt x="2597" y="797"/>
                  <a:pt x="2625" y="825"/>
                </a:cubicBezTo>
                <a:cubicBezTo>
                  <a:pt x="2651" y="903"/>
                  <a:pt x="2715" y="953"/>
                  <a:pt x="2775" y="1005"/>
                </a:cubicBezTo>
                <a:cubicBezTo>
                  <a:pt x="2839" y="1060"/>
                  <a:pt x="2903" y="1113"/>
                  <a:pt x="2985" y="1140"/>
                </a:cubicBezTo>
                <a:cubicBezTo>
                  <a:pt x="3044" y="1120"/>
                  <a:pt x="3070" y="1102"/>
                  <a:pt x="3105" y="1050"/>
                </a:cubicBezTo>
                <a:cubicBezTo>
                  <a:pt x="3077" y="967"/>
                  <a:pt x="3083" y="1006"/>
                  <a:pt x="3105" y="870"/>
                </a:cubicBezTo>
                <a:cubicBezTo>
                  <a:pt x="3113" y="820"/>
                  <a:pt x="3129" y="771"/>
                  <a:pt x="3135" y="720"/>
                </a:cubicBezTo>
                <a:cubicBezTo>
                  <a:pt x="3145" y="640"/>
                  <a:pt x="3155" y="560"/>
                  <a:pt x="3165" y="480"/>
                </a:cubicBezTo>
                <a:cubicBezTo>
                  <a:pt x="3169" y="449"/>
                  <a:pt x="3164" y="398"/>
                  <a:pt x="3195" y="390"/>
                </a:cubicBezTo>
                <a:cubicBezTo>
                  <a:pt x="3215" y="385"/>
                  <a:pt x="3235" y="380"/>
                  <a:pt x="3255" y="375"/>
                </a:cubicBezTo>
                <a:cubicBezTo>
                  <a:pt x="3290" y="380"/>
                  <a:pt x="3326" y="381"/>
                  <a:pt x="3360" y="390"/>
                </a:cubicBezTo>
                <a:cubicBezTo>
                  <a:pt x="3437" y="411"/>
                  <a:pt x="3400" y="421"/>
                  <a:pt x="3465" y="450"/>
                </a:cubicBezTo>
                <a:cubicBezTo>
                  <a:pt x="3494" y="463"/>
                  <a:pt x="3529" y="462"/>
                  <a:pt x="3555" y="480"/>
                </a:cubicBezTo>
                <a:cubicBezTo>
                  <a:pt x="3613" y="519"/>
                  <a:pt x="3583" y="504"/>
                  <a:pt x="3645" y="525"/>
                </a:cubicBezTo>
                <a:cubicBezTo>
                  <a:pt x="3688" y="568"/>
                  <a:pt x="3810" y="670"/>
                  <a:pt x="3870" y="690"/>
                </a:cubicBezTo>
                <a:cubicBezTo>
                  <a:pt x="3925" y="685"/>
                  <a:pt x="3980" y="683"/>
                  <a:pt x="4035" y="675"/>
                </a:cubicBezTo>
                <a:cubicBezTo>
                  <a:pt x="4051" y="673"/>
                  <a:pt x="4071" y="673"/>
                  <a:pt x="4080" y="660"/>
                </a:cubicBezTo>
                <a:cubicBezTo>
                  <a:pt x="4098" y="634"/>
                  <a:pt x="4100" y="600"/>
                  <a:pt x="4110" y="570"/>
                </a:cubicBezTo>
                <a:cubicBezTo>
                  <a:pt x="4130" y="510"/>
                  <a:pt x="4150" y="450"/>
                  <a:pt x="4170" y="390"/>
                </a:cubicBezTo>
                <a:cubicBezTo>
                  <a:pt x="4181" y="356"/>
                  <a:pt x="4196" y="311"/>
                  <a:pt x="4230" y="300"/>
                </a:cubicBezTo>
                <a:cubicBezTo>
                  <a:pt x="4260" y="290"/>
                  <a:pt x="4320" y="270"/>
                  <a:pt x="4320" y="270"/>
                </a:cubicBezTo>
                <a:cubicBezTo>
                  <a:pt x="4485" y="280"/>
                  <a:pt x="4553" y="291"/>
                  <a:pt x="4695" y="315"/>
                </a:cubicBezTo>
                <a:cubicBezTo>
                  <a:pt x="4750" y="310"/>
                  <a:pt x="4805" y="308"/>
                  <a:pt x="4860" y="300"/>
                </a:cubicBezTo>
                <a:cubicBezTo>
                  <a:pt x="4876" y="298"/>
                  <a:pt x="4894" y="296"/>
                  <a:pt x="4905" y="285"/>
                </a:cubicBezTo>
                <a:cubicBezTo>
                  <a:pt x="4963" y="227"/>
                  <a:pt x="4971" y="178"/>
                  <a:pt x="4995" y="105"/>
                </a:cubicBezTo>
                <a:cubicBezTo>
                  <a:pt x="5000" y="90"/>
                  <a:pt x="4997" y="69"/>
                  <a:pt x="5010" y="60"/>
                </a:cubicBezTo>
                <a:cubicBezTo>
                  <a:pt x="5063" y="24"/>
                  <a:pt x="5055" y="48"/>
                  <a:pt x="505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1581" y="2979175"/>
            <a:ext cx="461665" cy="8947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a-IR" dirty="0" smtClean="0"/>
              <a:t>ميزان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5316" y="5309418"/>
            <a:ext cx="104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زمان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6337" y="2517055"/>
            <a:ext cx="243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بخش متغير سرمايه در گردش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87550" y="3382295"/>
            <a:ext cx="186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سرمايه در گردش دائمي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65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9768" y="838200"/>
            <a:ext cx="8001000" cy="762000"/>
          </a:xfrm>
        </p:spPr>
        <p:txBody>
          <a:bodyPr/>
          <a:lstStyle/>
          <a:p>
            <a:pPr algn="ctr" eaLnBrk="1" hangingPunct="1"/>
            <a:r>
              <a:rPr lang="fa-IR" altLang="en-US" dirty="0" smtClean="0"/>
              <a:t>نيازهاي تأمين مالي در طول زمان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                 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81200" y="2209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981200" y="5638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1981200" y="3733800"/>
            <a:ext cx="4800600" cy="914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057400" y="2514600"/>
            <a:ext cx="5029200" cy="1219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2057400" y="1828800"/>
            <a:ext cx="4724400" cy="1851025"/>
          </a:xfrm>
          <a:custGeom>
            <a:avLst/>
            <a:gdLst>
              <a:gd name="T0" fmla="*/ 0 w 2798"/>
              <a:gd name="T1" fmla="*/ 2147483646 h 1097"/>
              <a:gd name="T2" fmla="*/ 1525287230 w 2798"/>
              <a:gd name="T3" fmla="*/ 2030022661 h 1097"/>
              <a:gd name="T4" fmla="*/ 2147483646 w 2798"/>
              <a:gd name="T5" fmla="*/ 2147483646 h 1097"/>
              <a:gd name="T6" fmla="*/ 2147483646 w 2798"/>
              <a:gd name="T7" fmla="*/ 1013587205 h 1097"/>
              <a:gd name="T8" fmla="*/ 2147483646 w 2798"/>
              <a:gd name="T9" fmla="*/ 1600102278 h 1097"/>
              <a:gd name="T10" fmla="*/ 2147483646 w 2798"/>
              <a:gd name="T11" fmla="*/ 0 h 10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98" h="1097">
                <a:moveTo>
                  <a:pt x="0" y="1097"/>
                </a:moveTo>
                <a:cubicBezTo>
                  <a:pt x="89" y="1033"/>
                  <a:pt x="341" y="756"/>
                  <a:pt x="535" y="713"/>
                </a:cubicBezTo>
                <a:cubicBezTo>
                  <a:pt x="729" y="670"/>
                  <a:pt x="999" y="895"/>
                  <a:pt x="1166" y="836"/>
                </a:cubicBezTo>
                <a:cubicBezTo>
                  <a:pt x="1333" y="777"/>
                  <a:pt x="1365" y="402"/>
                  <a:pt x="1536" y="356"/>
                </a:cubicBezTo>
                <a:cubicBezTo>
                  <a:pt x="1707" y="310"/>
                  <a:pt x="1984" y="621"/>
                  <a:pt x="2194" y="562"/>
                </a:cubicBezTo>
                <a:cubicBezTo>
                  <a:pt x="2404" y="503"/>
                  <a:pt x="2672" y="117"/>
                  <a:pt x="2798" y="0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572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45720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092179" y="4688063"/>
            <a:ext cx="10342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ثابت</a:t>
            </a:r>
            <a:endParaRPr lang="en-US" altLang="en-US" sz="1400" dirty="0">
              <a:cs typeface="+mj-cs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13417" y="3439471"/>
            <a:ext cx="1447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جاري دائمي</a:t>
            </a:r>
            <a:endParaRPr lang="en-US" altLang="en-US" sz="1400" dirty="0">
              <a:cs typeface="+mj-cs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872988" y="1610669"/>
            <a:ext cx="9188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جمع دارايي‌ها</a:t>
            </a:r>
            <a:endParaRPr lang="en-US" altLang="en-US" sz="1400" dirty="0">
              <a:cs typeface="+mj-cs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839197" y="2193232"/>
            <a:ext cx="161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جاري در نوسان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8956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505200" y="2514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6781800" y="175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4724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51465" y="5774632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زمان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90499" y="1873684"/>
            <a:ext cx="4219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ريال</a:t>
            </a:r>
            <a:endParaRPr lang="en-US" alt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0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25896"/>
            <a:ext cx="8001000" cy="762000"/>
          </a:xfrm>
        </p:spPr>
        <p:txBody>
          <a:bodyPr/>
          <a:lstStyle/>
          <a:p>
            <a:pPr algn="ctr" eaLnBrk="1" hangingPunct="1"/>
            <a:r>
              <a:rPr lang="fa-IR" altLang="en-US" sz="3600" dirty="0" smtClean="0"/>
              <a:t>رويكرد انطباق در تأمين مالي دارايي‌ها</a:t>
            </a:r>
            <a:endParaRPr lang="en-US" alt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4160"/>
            <a:ext cx="8229600" cy="490630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                 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981200" y="189516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1981200" y="593376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1981200" y="4028760"/>
            <a:ext cx="480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2057400" y="2809560"/>
            <a:ext cx="502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2057400" y="2123760"/>
            <a:ext cx="4724400" cy="1851025"/>
          </a:xfrm>
          <a:custGeom>
            <a:avLst/>
            <a:gdLst>
              <a:gd name="T0" fmla="*/ 0 w 2798"/>
              <a:gd name="T1" fmla="*/ 2147483646 h 1097"/>
              <a:gd name="T2" fmla="*/ 1525287230 w 2798"/>
              <a:gd name="T3" fmla="*/ 2030022661 h 1097"/>
              <a:gd name="T4" fmla="*/ 2147483646 w 2798"/>
              <a:gd name="T5" fmla="*/ 2147483646 h 1097"/>
              <a:gd name="T6" fmla="*/ 2147483646 w 2798"/>
              <a:gd name="T7" fmla="*/ 1013587205 h 1097"/>
              <a:gd name="T8" fmla="*/ 2147483646 w 2798"/>
              <a:gd name="T9" fmla="*/ 1600102278 h 1097"/>
              <a:gd name="T10" fmla="*/ 2147483646 w 2798"/>
              <a:gd name="T11" fmla="*/ 0 h 10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98" h="1097">
                <a:moveTo>
                  <a:pt x="0" y="1097"/>
                </a:moveTo>
                <a:cubicBezTo>
                  <a:pt x="89" y="1033"/>
                  <a:pt x="341" y="756"/>
                  <a:pt x="535" y="713"/>
                </a:cubicBezTo>
                <a:cubicBezTo>
                  <a:pt x="729" y="670"/>
                  <a:pt x="999" y="895"/>
                  <a:pt x="1166" y="836"/>
                </a:cubicBezTo>
                <a:cubicBezTo>
                  <a:pt x="1333" y="777"/>
                  <a:pt x="1365" y="402"/>
                  <a:pt x="1536" y="356"/>
                </a:cubicBezTo>
                <a:cubicBezTo>
                  <a:pt x="1707" y="310"/>
                  <a:pt x="1984" y="621"/>
                  <a:pt x="2194" y="562"/>
                </a:cubicBezTo>
                <a:cubicBezTo>
                  <a:pt x="2404" y="503"/>
                  <a:pt x="2672" y="117"/>
                  <a:pt x="2798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572000" y="448596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572000" y="532416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062684" y="4983022"/>
            <a:ext cx="10342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ثابت</a:t>
            </a:r>
            <a:endParaRPr lang="en-US" altLang="en-US" sz="1400" dirty="0">
              <a:cs typeface="+mj-cs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033081" y="3724598"/>
            <a:ext cx="1447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جاري دائمي</a:t>
            </a:r>
            <a:endParaRPr lang="en-US" altLang="en-US" sz="1400" dirty="0">
              <a:cs typeface="+mj-cs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791495" y="1940042"/>
            <a:ext cx="859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كل دارايي‌ها</a:t>
            </a:r>
            <a:endParaRPr lang="en-US" altLang="en-US" sz="1400" dirty="0">
              <a:cs typeface="+mj-cs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839197" y="2488191"/>
            <a:ext cx="161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جاري در نوسان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2895600" y="280956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505200" y="280956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6705600" y="212376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4724400" y="34191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4724400" y="402876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351465" y="6069591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زمان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780666" y="1588540"/>
            <a:ext cx="4219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ريال</a:t>
            </a:r>
            <a:endParaRPr lang="en-US" altLang="en-US" sz="1400" dirty="0">
              <a:cs typeface="+mj-cs"/>
            </a:endParaRPr>
          </a:p>
        </p:txBody>
      </p:sp>
      <p:sp>
        <p:nvSpPr>
          <p:cNvPr id="22550" name="AutoShape 22"/>
          <p:cNvSpPr>
            <a:spLocks/>
          </p:cNvSpPr>
          <p:nvPr/>
        </p:nvSpPr>
        <p:spPr bwMode="auto">
          <a:xfrm>
            <a:off x="7162800" y="189516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51" name="AutoShape 23"/>
          <p:cNvSpPr>
            <a:spLocks/>
          </p:cNvSpPr>
          <p:nvPr/>
        </p:nvSpPr>
        <p:spPr bwMode="auto">
          <a:xfrm>
            <a:off x="7162800" y="2809560"/>
            <a:ext cx="228600" cy="3124200"/>
          </a:xfrm>
          <a:prstGeom prst="rightBrace">
            <a:avLst>
              <a:gd name="adj1" fmla="val 1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7459852" y="2107984"/>
            <a:ext cx="10775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بدهي كوتاه‌مدت</a:t>
            </a:r>
            <a:endParaRPr lang="en-US" altLang="en-US" sz="1400" dirty="0">
              <a:cs typeface="+mj-cs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7202539" y="3768738"/>
            <a:ext cx="1435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بدهي بلندمدت به‌علاوه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سهام سرمايه</a:t>
            </a:r>
            <a:endParaRPr lang="en-US" alt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4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9768" y="816078"/>
            <a:ext cx="8001000" cy="762000"/>
          </a:xfrm>
        </p:spPr>
        <p:txBody>
          <a:bodyPr/>
          <a:lstStyle/>
          <a:p>
            <a:pPr algn="ctr" eaLnBrk="1" hangingPunct="1"/>
            <a:r>
              <a:rPr lang="fa-IR" altLang="en-US" sz="3200" dirty="0" smtClean="0"/>
              <a:t>رويكرد محافظه‌كارانه در تأمين مالي دارايي‌ها</a:t>
            </a:r>
            <a:endParaRPr lang="en-US" alt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2984"/>
            <a:ext cx="8229600" cy="487681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                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981200" y="1963984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981200" y="6002584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1981200" y="3945184"/>
            <a:ext cx="51054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2057400" y="2878384"/>
            <a:ext cx="5029200" cy="1219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2057400" y="2192584"/>
            <a:ext cx="4724400" cy="1851025"/>
          </a:xfrm>
          <a:custGeom>
            <a:avLst/>
            <a:gdLst>
              <a:gd name="T0" fmla="*/ 0 w 2798"/>
              <a:gd name="T1" fmla="*/ 2147483646 h 1097"/>
              <a:gd name="T2" fmla="*/ 1525287230 w 2798"/>
              <a:gd name="T3" fmla="*/ 2030022661 h 1097"/>
              <a:gd name="T4" fmla="*/ 2147483646 w 2798"/>
              <a:gd name="T5" fmla="*/ 2147483646 h 1097"/>
              <a:gd name="T6" fmla="*/ 2147483646 w 2798"/>
              <a:gd name="T7" fmla="*/ 1013587205 h 1097"/>
              <a:gd name="T8" fmla="*/ 2147483646 w 2798"/>
              <a:gd name="T9" fmla="*/ 1600102278 h 1097"/>
              <a:gd name="T10" fmla="*/ 2147483646 w 2798"/>
              <a:gd name="T11" fmla="*/ 0 h 10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98" h="1097">
                <a:moveTo>
                  <a:pt x="0" y="1097"/>
                </a:moveTo>
                <a:cubicBezTo>
                  <a:pt x="89" y="1033"/>
                  <a:pt x="341" y="756"/>
                  <a:pt x="535" y="713"/>
                </a:cubicBezTo>
                <a:cubicBezTo>
                  <a:pt x="729" y="670"/>
                  <a:pt x="999" y="895"/>
                  <a:pt x="1166" y="836"/>
                </a:cubicBezTo>
                <a:cubicBezTo>
                  <a:pt x="1333" y="777"/>
                  <a:pt x="1365" y="402"/>
                  <a:pt x="1536" y="356"/>
                </a:cubicBezTo>
                <a:cubicBezTo>
                  <a:pt x="1707" y="310"/>
                  <a:pt x="1984" y="621"/>
                  <a:pt x="2194" y="562"/>
                </a:cubicBezTo>
                <a:cubicBezTo>
                  <a:pt x="2404" y="503"/>
                  <a:pt x="2672" y="117"/>
                  <a:pt x="279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572000" y="455478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4572000" y="539298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092180" y="4973190"/>
            <a:ext cx="10342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ثابت</a:t>
            </a:r>
            <a:endParaRPr lang="en-US" altLang="en-US" sz="1400" dirty="0">
              <a:cs typeface="+mj-cs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777444" y="3852415"/>
            <a:ext cx="1447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دارايي‌هاي جاري دائمي</a:t>
            </a:r>
            <a:endParaRPr lang="en-US" altLang="en-US" sz="1400" dirty="0">
              <a:cs typeface="+mj-cs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644011" y="1871215"/>
            <a:ext cx="859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كل دارايي‌ها</a:t>
            </a:r>
            <a:endParaRPr lang="en-US" altLang="en-US" sz="1400" dirty="0">
              <a:cs typeface="+mj-cs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839192" y="2557015"/>
            <a:ext cx="161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دارايي‌هاي جاري در نوسان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3048000" y="2802184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505200" y="2878384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6705600" y="219258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4724400" y="34879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4724400" y="409758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351465" y="6138415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زمان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269389" y="2404615"/>
            <a:ext cx="4219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ريال</a:t>
            </a:r>
            <a:endParaRPr lang="en-US" altLang="en-US" sz="1400" dirty="0">
              <a:cs typeface="+mj-cs"/>
            </a:endParaRPr>
          </a:p>
        </p:txBody>
      </p:sp>
      <p:sp>
        <p:nvSpPr>
          <p:cNvPr id="23574" name="AutoShape 22"/>
          <p:cNvSpPr>
            <a:spLocks/>
          </p:cNvSpPr>
          <p:nvPr/>
        </p:nvSpPr>
        <p:spPr bwMode="auto">
          <a:xfrm>
            <a:off x="7086600" y="2116384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5" name="AutoShape 23"/>
          <p:cNvSpPr>
            <a:spLocks/>
          </p:cNvSpPr>
          <p:nvPr/>
        </p:nvSpPr>
        <p:spPr bwMode="auto">
          <a:xfrm>
            <a:off x="7162800" y="2573584"/>
            <a:ext cx="228600" cy="3429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7459852" y="2176808"/>
            <a:ext cx="10775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بدهي كوتاه‌مدت</a:t>
            </a:r>
            <a:endParaRPr lang="en-US" altLang="en-US" sz="1400" dirty="0">
              <a:cs typeface="+mj-cs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261533" y="3975213"/>
            <a:ext cx="1435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بدهي بلندمدت به‌علاوة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سهام سرمايه</a:t>
            </a:r>
            <a:endParaRPr lang="en-US" altLang="en-US" sz="1400" dirty="0">
              <a:cs typeface="+mj-cs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1981200" y="2573584"/>
            <a:ext cx="48768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0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9768" y="816077"/>
            <a:ext cx="8001000" cy="762000"/>
          </a:xfrm>
        </p:spPr>
        <p:txBody>
          <a:bodyPr/>
          <a:lstStyle/>
          <a:p>
            <a:pPr algn="ctr" eaLnBrk="1" hangingPunct="1"/>
            <a:r>
              <a:rPr lang="fa-IR" altLang="en-US" sz="3200" dirty="0" smtClean="0"/>
              <a:t>رويكرد پرريسك در تأمين مالي دارايي‌ها</a:t>
            </a:r>
            <a:endParaRPr lang="en-US" alt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3152"/>
            <a:ext cx="8229600" cy="493580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                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981200" y="1954152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1981200" y="5992752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1981200" y="3935352"/>
            <a:ext cx="5105400" cy="1066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2057400" y="2868552"/>
            <a:ext cx="5029200" cy="1219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2057400" y="2182752"/>
            <a:ext cx="4724400" cy="1851025"/>
          </a:xfrm>
          <a:custGeom>
            <a:avLst/>
            <a:gdLst>
              <a:gd name="T0" fmla="*/ 0 w 2798"/>
              <a:gd name="T1" fmla="*/ 2147483646 h 1097"/>
              <a:gd name="T2" fmla="*/ 1525287230 w 2798"/>
              <a:gd name="T3" fmla="*/ 2030022661 h 1097"/>
              <a:gd name="T4" fmla="*/ 2147483646 w 2798"/>
              <a:gd name="T5" fmla="*/ 2147483646 h 1097"/>
              <a:gd name="T6" fmla="*/ 2147483646 w 2798"/>
              <a:gd name="T7" fmla="*/ 1013587205 h 1097"/>
              <a:gd name="T8" fmla="*/ 2147483646 w 2798"/>
              <a:gd name="T9" fmla="*/ 1600102278 h 1097"/>
              <a:gd name="T10" fmla="*/ 2147483646 w 2798"/>
              <a:gd name="T11" fmla="*/ 0 h 10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98" h="1097">
                <a:moveTo>
                  <a:pt x="0" y="1097"/>
                </a:moveTo>
                <a:cubicBezTo>
                  <a:pt x="89" y="1033"/>
                  <a:pt x="341" y="756"/>
                  <a:pt x="535" y="713"/>
                </a:cubicBezTo>
                <a:cubicBezTo>
                  <a:pt x="729" y="670"/>
                  <a:pt x="999" y="895"/>
                  <a:pt x="1166" y="836"/>
                </a:cubicBezTo>
                <a:cubicBezTo>
                  <a:pt x="1333" y="777"/>
                  <a:pt x="1365" y="402"/>
                  <a:pt x="1536" y="356"/>
                </a:cubicBezTo>
                <a:cubicBezTo>
                  <a:pt x="1707" y="310"/>
                  <a:pt x="1984" y="621"/>
                  <a:pt x="2194" y="562"/>
                </a:cubicBezTo>
                <a:cubicBezTo>
                  <a:pt x="2404" y="503"/>
                  <a:pt x="2672" y="117"/>
                  <a:pt x="2798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572000" y="454495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4572000" y="538315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92177" y="4963358"/>
            <a:ext cx="10342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دارايي‌هاي ثابت</a:t>
            </a:r>
            <a:endParaRPr lang="en-US" altLang="en-US" sz="1400" dirty="0">
              <a:cs typeface="+mj-cs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777440" y="3842583"/>
            <a:ext cx="1447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دارايي‌هاي جاري دائمي</a:t>
            </a:r>
            <a:endParaRPr lang="en-US" altLang="en-US" sz="1400" dirty="0">
              <a:cs typeface="+mj-cs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698513" y="1861383"/>
            <a:ext cx="7505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كل دارايي</a:t>
            </a:r>
            <a:endParaRPr lang="en-US" altLang="en-US" sz="1400" dirty="0">
              <a:cs typeface="+mj-cs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839192" y="2547183"/>
            <a:ext cx="16193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دارايي‌هاي جاري در نوسان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048000" y="2792352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505200" y="2868552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6705600" y="21827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4724400" y="347815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4724400" y="408775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351465" y="6128583"/>
            <a:ext cx="4331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زمان</a:t>
            </a:r>
            <a:endParaRPr lang="en-US" altLang="en-US" sz="1400" dirty="0">
              <a:cs typeface="+mj-cs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69388" y="2394783"/>
            <a:ext cx="4219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400" dirty="0" smtClean="0">
                <a:cs typeface="+mj-cs"/>
              </a:rPr>
              <a:t>ريال</a:t>
            </a:r>
            <a:endParaRPr lang="en-US" altLang="en-US" sz="1400" dirty="0">
              <a:cs typeface="+mj-cs"/>
            </a:endParaRPr>
          </a:p>
        </p:txBody>
      </p:sp>
      <p:sp>
        <p:nvSpPr>
          <p:cNvPr id="24598" name="AutoShape 22"/>
          <p:cNvSpPr>
            <a:spLocks/>
          </p:cNvSpPr>
          <p:nvPr/>
        </p:nvSpPr>
        <p:spPr bwMode="auto">
          <a:xfrm>
            <a:off x="7162800" y="2106552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99" name="AutoShape 23"/>
          <p:cNvSpPr>
            <a:spLocks/>
          </p:cNvSpPr>
          <p:nvPr/>
        </p:nvSpPr>
        <p:spPr bwMode="auto">
          <a:xfrm>
            <a:off x="7086600" y="3401952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7459850" y="2166976"/>
            <a:ext cx="10775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بدهي كوتاه‌مدت</a:t>
            </a:r>
            <a:endParaRPr lang="en-US" altLang="en-US" sz="1400" dirty="0">
              <a:cs typeface="+mj-cs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202533" y="3827729"/>
            <a:ext cx="1435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بدهي بلندمدت به‌علاوة </a:t>
            </a:r>
          </a:p>
          <a:p>
            <a:pPr algn="ctr">
              <a:spcBef>
                <a:spcPct val="0"/>
              </a:spcBef>
              <a:buNone/>
            </a:pPr>
            <a:r>
              <a:rPr lang="fa-IR" altLang="en-US" sz="1400" dirty="0" smtClean="0">
                <a:cs typeface="+mj-cs"/>
              </a:rPr>
              <a:t>سهام سرمايه</a:t>
            </a:r>
            <a:endParaRPr lang="en-US" altLang="en-US" sz="1400" dirty="0">
              <a:cs typeface="+mj-cs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1981200" y="3401952"/>
            <a:ext cx="5181600" cy="1143000"/>
          </a:xfrm>
          <a:prstGeom prst="line">
            <a:avLst/>
          </a:prstGeom>
          <a:noFill/>
          <a:ln w="9525">
            <a:solidFill>
              <a:srgbClr val="33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8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2207"/>
            <a:ext cx="7886700" cy="858482"/>
          </a:xfrm>
        </p:spPr>
        <p:txBody>
          <a:bodyPr/>
          <a:lstStyle/>
          <a:p>
            <a:pPr algn="ctr"/>
            <a:r>
              <a:rPr lang="fa-IR" dirty="0" smtClean="0"/>
              <a:t>یک مسأله جدی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136581"/>
              </p:ext>
            </p:extLst>
          </p:nvPr>
        </p:nvGraphicFramePr>
        <p:xfrm>
          <a:off x="228600" y="1520952"/>
          <a:ext cx="8183880" cy="449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094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1933"/>
            <a:ext cx="7886700" cy="868756"/>
          </a:xfrm>
        </p:spPr>
        <p:txBody>
          <a:bodyPr/>
          <a:lstStyle/>
          <a:p>
            <a:pPr algn="ctr"/>
            <a:r>
              <a:rPr lang="fa-IR" dirty="0" smtClean="0"/>
              <a:t>تأمین مالی کوتاه‌مدت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72476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4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102" y="642528"/>
            <a:ext cx="7886700" cy="1325563"/>
          </a:xfrm>
        </p:spPr>
        <p:txBody>
          <a:bodyPr/>
          <a:lstStyle/>
          <a:p>
            <a:pPr algn="ctr"/>
            <a:r>
              <a:rPr lang="fa-IR" dirty="0" smtClean="0"/>
              <a:t>بازارهای مالی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4017366"/>
              </p:ext>
            </p:extLst>
          </p:nvPr>
        </p:nvGraphicFramePr>
        <p:xfrm>
          <a:off x="502920" y="1917364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249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4735"/>
            <a:ext cx="7886700" cy="795954"/>
          </a:xfrm>
        </p:spPr>
        <p:txBody>
          <a:bodyPr/>
          <a:lstStyle/>
          <a:p>
            <a:pPr algn="ctr"/>
            <a:r>
              <a:rPr lang="fa-IR" dirty="0" smtClean="0"/>
              <a:t>تنگنای اعتباری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34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628650" y="858284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>
            <a:extLst/>
          </a:lstStyle>
          <a:p>
            <a:pPr algn="ctr"/>
            <a:r>
              <a:rPr lang="fa-IR" dirty="0" smtClean="0"/>
              <a:t>روش‌های تأمین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1198566"/>
              </p:ext>
            </p:extLst>
          </p:nvPr>
        </p:nvGraphicFramePr>
        <p:xfrm>
          <a:off x="503238" y="2204919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8038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3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5813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a-IR" dirty="0" smtClean="0"/>
              <a:t>صندوق‌های تخصصی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7544030"/>
              </p:ext>
            </p:extLst>
          </p:nvPr>
        </p:nvGraphicFramePr>
        <p:xfrm>
          <a:off x="502920" y="209203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603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93894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a-IR" dirty="0" smtClean="0"/>
              <a:t>ابزارهای اسلامی انتفاعی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2516688"/>
              </p:ext>
            </p:extLst>
          </p:nvPr>
        </p:nvGraphicFramePr>
        <p:xfrm>
          <a:off x="533400" y="192041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518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4718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a-IR" dirty="0" smtClean="0"/>
              <a:t>ابزار با بازدهی معین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1128423"/>
              </p:ext>
            </p:extLst>
          </p:nvPr>
        </p:nvGraphicFramePr>
        <p:xfrm>
          <a:off x="502920" y="202010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890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7182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a-IR" dirty="0" smtClean="0"/>
              <a:t>انواع تأمین مالی ارزی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4150640"/>
              </p:ext>
            </p:extLst>
          </p:nvPr>
        </p:nvGraphicFramePr>
        <p:xfrm>
          <a:off x="502920" y="1958464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57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1110"/>
            <a:ext cx="7886700" cy="3246634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اوراق تجاری</a:t>
            </a:r>
            <a:br>
              <a:rPr lang="fa-IR" dirty="0" smtClean="0"/>
            </a:br>
            <a:r>
              <a:rPr lang="en-US" dirty="0" smtClean="0"/>
              <a:t>Commercial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41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92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648929" y="943896"/>
            <a:ext cx="7848600" cy="79641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/>
              <a:t> </a:t>
            </a:r>
            <a:r>
              <a:rPr lang="fa-IR" altLang="en-US" sz="4000" dirty="0" smtClean="0"/>
              <a:t>سرمایه در گردش</a:t>
            </a:r>
            <a:endParaRPr lang="en-US" altLang="en-US" sz="40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39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3897"/>
            <a:ext cx="7886700" cy="746792"/>
          </a:xfrm>
        </p:spPr>
        <p:txBody>
          <a:bodyPr/>
          <a:lstStyle/>
          <a:p>
            <a:pPr algn="ctr"/>
            <a:r>
              <a:rPr lang="fa-IR" dirty="0" smtClean="0"/>
              <a:t>مفاهيم سرمايه در گردش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34065"/>
            <a:ext cx="7886700" cy="75662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a-IR" altLang="en-US" sz="3600" dirty="0" smtClean="0"/>
              <a:t>چرخة عملياتي شركت</a:t>
            </a:r>
            <a:endParaRPr lang="en-US" altLang="en-US" sz="3600" dirty="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4478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1447800" y="2667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H="1">
            <a:off x="7391400" y="2209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4800600" y="2133600"/>
            <a:ext cx="0" cy="13716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6248400" y="3505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4800600" y="2667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33528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>
            <a:off x="35052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H="1">
            <a:off x="14478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 flipH="1">
            <a:off x="14478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0480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886200" y="358140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38862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6248400" y="4038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999424" y="3883742"/>
            <a:ext cx="126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دورة تعويق ـ پرداختي‌ها</a:t>
            </a:r>
            <a:endParaRPr lang="en-US" altLang="en-US" sz="1200" dirty="0">
              <a:cs typeface="+mj-cs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619428" y="3247104"/>
            <a:ext cx="11320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دورة تبديل موجودي</a:t>
            </a:r>
            <a:endParaRPr lang="en-US" altLang="en-US" sz="1200" dirty="0">
              <a:cs typeface="+mj-cs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986967" y="3905864"/>
            <a:ext cx="1199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چرخة تبديل نقدينگي</a:t>
            </a:r>
            <a:endParaRPr lang="en-US" altLang="en-US" sz="1200" dirty="0">
              <a:cs typeface="+mj-cs"/>
            </a:endParaRPr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>
            <a:off x="1447800" y="5181600"/>
            <a:ext cx="1905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>
            <a:off x="4343400" y="5105400"/>
            <a:ext cx="3048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Rectangle 24"/>
          <p:cNvSpPr>
            <a:spLocks noChangeArrowheads="1"/>
          </p:cNvSpPr>
          <p:nvPr/>
        </p:nvSpPr>
        <p:spPr bwMode="auto">
          <a:xfrm>
            <a:off x="3479048" y="5004619"/>
            <a:ext cx="8338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چرخة عمليات</a:t>
            </a:r>
            <a:endParaRPr lang="en-US" altLang="en-US" sz="1200" dirty="0" smtClean="0">
              <a:cs typeface="+mj-cs"/>
            </a:endParaRPr>
          </a:p>
        </p:txBody>
      </p:sp>
      <p:sp>
        <p:nvSpPr>
          <p:cNvPr id="11288" name="Rectangle 25"/>
          <p:cNvSpPr>
            <a:spLocks noChangeArrowheads="1"/>
          </p:cNvSpPr>
          <p:nvPr/>
        </p:nvSpPr>
        <p:spPr bwMode="auto">
          <a:xfrm>
            <a:off x="2485422" y="2217175"/>
            <a:ext cx="1088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پرداخت براي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خريدهاي انجام‌شده</a:t>
            </a:r>
            <a:endParaRPr lang="en-US" altLang="en-US" sz="1200" dirty="0">
              <a:cs typeface="+mj-cs"/>
            </a:endParaRPr>
          </a:p>
        </p:txBody>
      </p:sp>
      <p:sp>
        <p:nvSpPr>
          <p:cNvPr id="11289" name="Rectangle 27"/>
          <p:cNvSpPr>
            <a:spLocks noChangeArrowheads="1"/>
          </p:cNvSpPr>
          <p:nvPr/>
        </p:nvSpPr>
        <p:spPr bwMode="auto">
          <a:xfrm>
            <a:off x="6315226" y="1752600"/>
            <a:ext cx="9364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وصول وجوه نقد</a:t>
            </a:r>
            <a:endParaRPr lang="en-US" altLang="en-US" sz="1200" dirty="0">
              <a:cs typeface="+mj-cs"/>
            </a:endParaRPr>
          </a:p>
        </p:txBody>
      </p:sp>
      <p:sp>
        <p:nvSpPr>
          <p:cNvPr id="11290" name="Rectangle 28"/>
          <p:cNvSpPr>
            <a:spLocks noChangeArrowheads="1"/>
          </p:cNvSpPr>
          <p:nvPr/>
        </p:nvSpPr>
        <p:spPr bwMode="auto">
          <a:xfrm>
            <a:off x="865695" y="1905000"/>
            <a:ext cx="8803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خريد مواد </a:t>
            </a:r>
            <a:r>
              <a:rPr lang="fa-IR" altLang="en-US" sz="1200" dirty="0">
                <a:cs typeface="+mj-cs"/>
              </a:rPr>
              <a:t>ا</a:t>
            </a:r>
            <a:r>
              <a:rPr lang="fa-IR" altLang="en-US" sz="1200" dirty="0" smtClean="0">
                <a:cs typeface="+mj-cs"/>
              </a:rPr>
              <a:t>وليه</a:t>
            </a:r>
            <a:endParaRPr lang="en-US" altLang="en-US" sz="1200" dirty="0">
              <a:cs typeface="+mj-cs"/>
            </a:endParaRPr>
          </a:p>
        </p:txBody>
      </p:sp>
      <p:sp>
        <p:nvSpPr>
          <p:cNvPr id="11291" name="Rectangle 26"/>
          <p:cNvSpPr>
            <a:spLocks noChangeArrowheads="1"/>
          </p:cNvSpPr>
          <p:nvPr/>
        </p:nvSpPr>
        <p:spPr bwMode="auto">
          <a:xfrm>
            <a:off x="4263776" y="1828800"/>
            <a:ext cx="12426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فروش اعتباري محصول</a:t>
            </a:r>
            <a:endParaRPr lang="en-US" altLang="en-US" sz="1200" dirty="0">
              <a:cs typeface="+mj-cs"/>
            </a:endParaRPr>
          </a:p>
        </p:txBody>
      </p:sp>
      <p:sp>
        <p:nvSpPr>
          <p:cNvPr id="11292" name="Rectangle 21"/>
          <p:cNvSpPr>
            <a:spLocks noChangeArrowheads="1"/>
          </p:cNvSpPr>
          <p:nvPr/>
        </p:nvSpPr>
        <p:spPr bwMode="auto">
          <a:xfrm>
            <a:off x="5132636" y="3190567"/>
            <a:ext cx="16305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دورة تبديل حساب‌هاي دريافتني</a:t>
            </a:r>
            <a:endParaRPr lang="en-US" altLang="en-US" sz="1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9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9350" y="943896"/>
            <a:ext cx="8235386" cy="5228303"/>
            <a:chOff x="279349" y="304800"/>
            <a:chExt cx="8483651" cy="5867400"/>
          </a:xfrm>
        </p:grpSpPr>
        <p:sp>
          <p:nvSpPr>
            <p:cNvPr id="51202" name="Rectangle 2"/>
            <p:cNvSpPr>
              <a:spLocks noChangeArrowheads="1"/>
            </p:cNvSpPr>
            <p:nvPr/>
          </p:nvSpPr>
          <p:spPr bwMode="auto">
            <a:xfrm>
              <a:off x="2286000" y="3200400"/>
              <a:ext cx="44958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fa-IR" altLang="en-US" sz="2400" b="1" dirty="0" smtClean="0">
                  <a:solidFill>
                    <a:srgbClr val="9C003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B Titr" pitchFamily="2" charset="-78"/>
                </a:rPr>
                <a:t>چرخة سرمايه در گردش </a:t>
              </a:r>
              <a:endParaRPr lang="en-US" altLang="en-US" sz="2400" b="1" dirty="0" smtClean="0">
                <a:solidFill>
                  <a:srgbClr val="9C00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B Titr" pitchFamily="2" charset="-78"/>
              </a:endParaRPr>
            </a:p>
            <a:p>
              <a:pPr algn="ctr" eaLnBrk="1" hangingPunct="1">
                <a:defRPr/>
              </a:pPr>
              <a:r>
                <a:rPr lang="fa-IR" altLang="en-US" sz="2400" b="1" dirty="0" smtClean="0">
                  <a:solidFill>
                    <a:srgbClr val="9C003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B Titr" pitchFamily="2" charset="-78"/>
                </a:rPr>
                <a:t>(چرخة عملياتي)</a:t>
              </a:r>
              <a:endParaRPr lang="en-US" altLang="en-US" sz="2400" b="1" dirty="0" smtClean="0">
                <a:solidFill>
                  <a:srgbClr val="9C003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03" name="Oval 3"/>
            <p:cNvSpPr>
              <a:spLocks noChangeArrowheads="1"/>
            </p:cNvSpPr>
            <p:nvPr/>
          </p:nvSpPr>
          <p:spPr bwMode="auto">
            <a:xfrm>
              <a:off x="304800" y="34290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4" name="Oval 4"/>
            <p:cNvSpPr>
              <a:spLocks noChangeArrowheads="1"/>
            </p:cNvSpPr>
            <p:nvPr/>
          </p:nvSpPr>
          <p:spPr bwMode="auto">
            <a:xfrm>
              <a:off x="2362200" y="17526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5" name="Oval 5"/>
            <p:cNvSpPr>
              <a:spLocks noChangeArrowheads="1"/>
            </p:cNvSpPr>
            <p:nvPr/>
          </p:nvSpPr>
          <p:spPr bwMode="auto">
            <a:xfrm>
              <a:off x="1295400" y="304800"/>
              <a:ext cx="28956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5486400" y="17526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6705600" y="35052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5257800" y="50292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133600" y="5105400"/>
              <a:ext cx="2057400" cy="1066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 flipV="1">
              <a:off x="1676400" y="2667000"/>
              <a:ext cx="68580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4572000" y="2209800"/>
              <a:ext cx="838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7391400" y="2667000"/>
              <a:ext cx="6858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H="1">
              <a:off x="7372350" y="4686300"/>
              <a:ext cx="6858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H="1">
              <a:off x="4267200" y="5638800"/>
              <a:ext cx="914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H="1" flipV="1">
              <a:off x="1447800" y="4648200"/>
              <a:ext cx="685800" cy="762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16" name="Text Box 16"/>
            <p:cNvSpPr txBox="1">
              <a:spLocks noChangeArrowheads="1"/>
            </p:cNvSpPr>
            <p:nvPr/>
          </p:nvSpPr>
          <p:spPr bwMode="auto">
            <a:xfrm>
              <a:off x="1715589" y="457200"/>
              <a:ext cx="2112377" cy="449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حساب‌هاي پرداختني</a:t>
              </a:r>
              <a:endPara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279349" y="3763297"/>
              <a:ext cx="177805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موجودي نقدي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2775864" y="1844675"/>
              <a:ext cx="125547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مواد اوليه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19" name="Text Box 19"/>
            <p:cNvSpPr txBox="1">
              <a:spLocks noChangeArrowheads="1"/>
            </p:cNvSpPr>
            <p:nvPr/>
          </p:nvSpPr>
          <p:spPr bwMode="auto">
            <a:xfrm>
              <a:off x="5732475" y="1981200"/>
              <a:ext cx="1428728" cy="794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كار در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0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جريان ساخت</a:t>
              </a:r>
              <a:endPara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7081656" y="3597275"/>
              <a:ext cx="131799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كالاهاي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ساخته‌شده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5791200" y="304800"/>
              <a:ext cx="28956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B Titr" pitchFamily="2" charset="-78"/>
              </a:endParaRPr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6687040" y="457200"/>
              <a:ext cx="1684684" cy="5180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ارزش افزوده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3581400" y="10668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flipH="1">
              <a:off x="7391400" y="1143000"/>
              <a:ext cx="6858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2538694" y="5197475"/>
              <a:ext cx="1386919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حساب‌هاي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دريافتني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26" name="Text Box 26"/>
            <p:cNvSpPr txBox="1">
              <a:spLocks noChangeArrowheads="1"/>
            </p:cNvSpPr>
            <p:nvPr/>
          </p:nvSpPr>
          <p:spPr bwMode="auto">
            <a:xfrm>
              <a:off x="5999995" y="5334000"/>
              <a:ext cx="86594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a-IR" altLang="en-US" sz="24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B Titr" pitchFamily="2" charset="-78"/>
                </a:rPr>
                <a:t>فروش</a:t>
              </a:r>
              <a:endPara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B Titr" pitchFamily="2" charset="-78"/>
              </a:endParaRPr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685800" y="838200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685800" y="838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cs typeface="B Tit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493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5071"/>
            <a:ext cx="7886700" cy="815618"/>
          </a:xfrm>
        </p:spPr>
        <p:txBody>
          <a:bodyPr/>
          <a:lstStyle/>
          <a:p>
            <a:pPr algn="ctr"/>
            <a:r>
              <a:rPr lang="fa-IR" dirty="0" smtClean="0"/>
              <a:t>سرمايه‌گذاري در سرمايه در گردش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6746"/>
            <a:ext cx="8077200" cy="62926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a-IR" altLang="en-US" sz="3200" dirty="0" smtClean="0"/>
              <a:t>سه سياست مختلف براي سرمايه در گردش</a:t>
            </a:r>
            <a:endParaRPr lang="en-US" altLang="en-US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                   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981200" y="1981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981200" y="57150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64117" y="5910541"/>
            <a:ext cx="1091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800" dirty="0" smtClean="0">
                <a:cs typeface="+mj-cs"/>
              </a:rPr>
              <a:t>فروش (ريال)</a:t>
            </a:r>
            <a:endParaRPr lang="en-US" altLang="en-US" sz="1800" dirty="0">
              <a:cs typeface="+mj-cs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292781" y="2895600"/>
            <a:ext cx="369332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دارايي‌هاي جاري (ريال)</a:t>
            </a:r>
            <a:endParaRPr lang="en-US" altLang="en-US" sz="1200" dirty="0">
              <a:cs typeface="+mj-cs"/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057400" y="1828800"/>
            <a:ext cx="5345113" cy="1219200"/>
          </a:xfrm>
          <a:custGeom>
            <a:avLst/>
            <a:gdLst>
              <a:gd name="T0" fmla="*/ 0 w 3367"/>
              <a:gd name="T1" fmla="*/ 1935480000 h 768"/>
              <a:gd name="T2" fmla="*/ 2147483646 w 3367"/>
              <a:gd name="T3" fmla="*/ 967740000 h 768"/>
              <a:gd name="T4" fmla="*/ 2147483646 w 3367"/>
              <a:gd name="T5" fmla="*/ 277217188 h 768"/>
              <a:gd name="T6" fmla="*/ 2147483646 w 3367"/>
              <a:gd name="T7" fmla="*/ 35282188 h 768"/>
              <a:gd name="T8" fmla="*/ 2147483646 w 3367"/>
              <a:gd name="T9" fmla="*/ 68045013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7" h="768">
                <a:moveTo>
                  <a:pt x="0" y="768"/>
                </a:moveTo>
                <a:cubicBezTo>
                  <a:pt x="145" y="704"/>
                  <a:pt x="536" y="494"/>
                  <a:pt x="871" y="384"/>
                </a:cubicBezTo>
                <a:cubicBezTo>
                  <a:pt x="1206" y="274"/>
                  <a:pt x="1673" y="172"/>
                  <a:pt x="2009" y="110"/>
                </a:cubicBezTo>
                <a:cubicBezTo>
                  <a:pt x="2345" y="48"/>
                  <a:pt x="2661" y="28"/>
                  <a:pt x="2887" y="14"/>
                </a:cubicBezTo>
                <a:cubicBezTo>
                  <a:pt x="3113" y="0"/>
                  <a:pt x="3267" y="24"/>
                  <a:pt x="3367" y="27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1981200" y="2514600"/>
            <a:ext cx="5345113" cy="1219200"/>
          </a:xfrm>
          <a:custGeom>
            <a:avLst/>
            <a:gdLst>
              <a:gd name="T0" fmla="*/ 0 w 3367"/>
              <a:gd name="T1" fmla="*/ 1935480000 h 768"/>
              <a:gd name="T2" fmla="*/ 2147483646 w 3367"/>
              <a:gd name="T3" fmla="*/ 967740000 h 768"/>
              <a:gd name="T4" fmla="*/ 2147483646 w 3367"/>
              <a:gd name="T5" fmla="*/ 277217188 h 768"/>
              <a:gd name="T6" fmla="*/ 2147483646 w 3367"/>
              <a:gd name="T7" fmla="*/ 35282188 h 768"/>
              <a:gd name="T8" fmla="*/ 2147483646 w 3367"/>
              <a:gd name="T9" fmla="*/ 68045013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7" h="768">
                <a:moveTo>
                  <a:pt x="0" y="768"/>
                </a:moveTo>
                <a:cubicBezTo>
                  <a:pt x="145" y="704"/>
                  <a:pt x="536" y="494"/>
                  <a:pt x="871" y="384"/>
                </a:cubicBezTo>
                <a:cubicBezTo>
                  <a:pt x="1206" y="274"/>
                  <a:pt x="1673" y="172"/>
                  <a:pt x="2009" y="110"/>
                </a:cubicBezTo>
                <a:cubicBezTo>
                  <a:pt x="2345" y="48"/>
                  <a:pt x="2661" y="28"/>
                  <a:pt x="2887" y="14"/>
                </a:cubicBezTo>
                <a:cubicBezTo>
                  <a:pt x="3113" y="0"/>
                  <a:pt x="3267" y="24"/>
                  <a:pt x="3367" y="2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1981200" y="3200400"/>
            <a:ext cx="5345113" cy="1219200"/>
          </a:xfrm>
          <a:custGeom>
            <a:avLst/>
            <a:gdLst>
              <a:gd name="T0" fmla="*/ 0 w 3367"/>
              <a:gd name="T1" fmla="*/ 1935480000 h 768"/>
              <a:gd name="T2" fmla="*/ 2147483646 w 3367"/>
              <a:gd name="T3" fmla="*/ 967740000 h 768"/>
              <a:gd name="T4" fmla="*/ 2147483646 w 3367"/>
              <a:gd name="T5" fmla="*/ 277217188 h 768"/>
              <a:gd name="T6" fmla="*/ 2147483646 w 3367"/>
              <a:gd name="T7" fmla="*/ 35282188 h 768"/>
              <a:gd name="T8" fmla="*/ 2147483646 w 3367"/>
              <a:gd name="T9" fmla="*/ 68045013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7" h="768">
                <a:moveTo>
                  <a:pt x="0" y="768"/>
                </a:moveTo>
                <a:cubicBezTo>
                  <a:pt x="145" y="704"/>
                  <a:pt x="536" y="494"/>
                  <a:pt x="871" y="384"/>
                </a:cubicBezTo>
                <a:cubicBezTo>
                  <a:pt x="1206" y="274"/>
                  <a:pt x="1673" y="172"/>
                  <a:pt x="2009" y="110"/>
                </a:cubicBezTo>
                <a:cubicBezTo>
                  <a:pt x="2345" y="48"/>
                  <a:pt x="2661" y="28"/>
                  <a:pt x="2887" y="14"/>
                </a:cubicBezTo>
                <a:cubicBezTo>
                  <a:pt x="3113" y="0"/>
                  <a:pt x="3267" y="24"/>
                  <a:pt x="3367" y="27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7398736" y="1645057"/>
            <a:ext cx="12410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خط مشي محافظه‌كارانه</a:t>
            </a:r>
            <a:endParaRPr lang="en-US" altLang="en-US" sz="1200" dirty="0">
              <a:cs typeface="+mj-cs"/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7543800" y="301783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خط‌مشي پرريسك</a:t>
            </a:r>
            <a:endParaRPr lang="en-US" altLang="en-US" sz="1200" dirty="0">
              <a:cs typeface="+mj-cs"/>
            </a:endParaRP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7540552" y="2407057"/>
            <a:ext cx="803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1200" dirty="0" smtClean="0">
                <a:cs typeface="+mj-cs"/>
              </a:rPr>
              <a:t>خط‌مشي ميانه</a:t>
            </a:r>
            <a:endParaRPr lang="en-US" altLang="en-US" sz="1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9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6076"/>
            <a:ext cx="7772400" cy="72758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a-IR" altLang="en-US" sz="3200" dirty="0" smtClean="0"/>
              <a:t>تفاوت بين سرمايه در گردش دائمي و موقت</a:t>
            </a:r>
            <a:endParaRPr lang="en-US" altLang="en-US" sz="3200" dirty="0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676400"/>
            <a:ext cx="8077200" cy="4572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752600" y="1905000"/>
            <a:ext cx="1588" cy="3578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765300" y="5483225"/>
            <a:ext cx="49784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1752600" y="3300413"/>
            <a:ext cx="5048250" cy="1423987"/>
          </a:xfrm>
          <a:custGeom>
            <a:avLst/>
            <a:gdLst>
              <a:gd name="T0" fmla="*/ 0 w 5475"/>
              <a:gd name="T1" fmla="*/ 1096667582 h 1290"/>
              <a:gd name="T2" fmla="*/ 102022597 w 5475"/>
              <a:gd name="T3" fmla="*/ 950445091 h 1290"/>
              <a:gd name="T4" fmla="*/ 165786374 w 5475"/>
              <a:gd name="T5" fmla="*/ 840778222 h 1290"/>
              <a:gd name="T6" fmla="*/ 242303091 w 5475"/>
              <a:gd name="T7" fmla="*/ 785945892 h 1290"/>
              <a:gd name="T8" fmla="*/ 433594423 w 5475"/>
              <a:gd name="T9" fmla="*/ 804222599 h 1290"/>
              <a:gd name="T10" fmla="*/ 510111140 w 5475"/>
              <a:gd name="T11" fmla="*/ 859056033 h 1290"/>
              <a:gd name="T12" fmla="*/ 624885755 w 5475"/>
              <a:gd name="T13" fmla="*/ 1005278525 h 1290"/>
              <a:gd name="T14" fmla="*/ 688649532 w 5475"/>
              <a:gd name="T15" fmla="*/ 1133223205 h 1290"/>
              <a:gd name="T16" fmla="*/ 790672129 w 5475"/>
              <a:gd name="T17" fmla="*/ 1206334451 h 1290"/>
              <a:gd name="T18" fmla="*/ 918199683 w 5475"/>
              <a:gd name="T19" fmla="*/ 1188056639 h 1290"/>
              <a:gd name="T20" fmla="*/ 956458503 w 5475"/>
              <a:gd name="T21" fmla="*/ 1133223205 h 1290"/>
              <a:gd name="T22" fmla="*/ 994716401 w 5475"/>
              <a:gd name="T23" fmla="*/ 1096667582 h 1290"/>
              <a:gd name="T24" fmla="*/ 1249772432 w 5475"/>
              <a:gd name="T25" fmla="*/ 676279023 h 1290"/>
              <a:gd name="T26" fmla="*/ 1441063763 w 5475"/>
              <a:gd name="T27" fmla="*/ 712834646 h 1290"/>
              <a:gd name="T28" fmla="*/ 1555838378 w 5475"/>
              <a:gd name="T29" fmla="*/ 859056033 h 1290"/>
              <a:gd name="T30" fmla="*/ 1606850138 w 5475"/>
              <a:gd name="T31" fmla="*/ 968722902 h 1290"/>
              <a:gd name="T32" fmla="*/ 1683365933 w 5475"/>
              <a:gd name="T33" fmla="*/ 1023556336 h 1290"/>
              <a:gd name="T34" fmla="*/ 1849152307 w 5475"/>
              <a:gd name="T35" fmla="*/ 1005278525 h 1290"/>
              <a:gd name="T36" fmla="*/ 1963927843 w 5475"/>
              <a:gd name="T37" fmla="*/ 785945892 h 1290"/>
              <a:gd name="T38" fmla="*/ 1989432801 w 5475"/>
              <a:gd name="T39" fmla="*/ 639723400 h 1290"/>
              <a:gd name="T40" fmla="*/ 2065949518 w 5475"/>
              <a:gd name="T41" fmla="*/ 383834040 h 1290"/>
              <a:gd name="T42" fmla="*/ 2116960356 w 5475"/>
              <a:gd name="T43" fmla="*/ 201055926 h 1290"/>
              <a:gd name="T44" fmla="*/ 2147483646 w 5475"/>
              <a:gd name="T45" fmla="*/ 0 h 1290"/>
              <a:gd name="T46" fmla="*/ 2147483646 w 5475"/>
              <a:gd name="T47" fmla="*/ 36555623 h 1290"/>
              <a:gd name="T48" fmla="*/ 2147483646 w 5475"/>
              <a:gd name="T49" fmla="*/ 292444983 h 1290"/>
              <a:gd name="T50" fmla="*/ 2147483646 w 5475"/>
              <a:gd name="T51" fmla="*/ 420389663 h 1290"/>
              <a:gd name="T52" fmla="*/ 2147483646 w 5475"/>
              <a:gd name="T53" fmla="*/ 767668080 h 1290"/>
              <a:gd name="T54" fmla="*/ 2147483646 w 5475"/>
              <a:gd name="T55" fmla="*/ 859056033 h 1290"/>
              <a:gd name="T56" fmla="*/ 2147483646 w 5475"/>
              <a:gd name="T57" fmla="*/ 877333845 h 1290"/>
              <a:gd name="T58" fmla="*/ 2147483646 w 5475"/>
              <a:gd name="T59" fmla="*/ 840778222 h 1290"/>
              <a:gd name="T60" fmla="*/ 2147483646 w 5475"/>
              <a:gd name="T61" fmla="*/ 804222599 h 1290"/>
              <a:gd name="T62" fmla="*/ 2147483646 w 5475"/>
              <a:gd name="T63" fmla="*/ 694556834 h 1290"/>
              <a:gd name="T64" fmla="*/ 2147483646 w 5475"/>
              <a:gd name="T65" fmla="*/ 767668080 h 1290"/>
              <a:gd name="T66" fmla="*/ 2147483646 w 5475"/>
              <a:gd name="T67" fmla="*/ 877333845 h 1290"/>
              <a:gd name="T68" fmla="*/ 2147483646 w 5475"/>
              <a:gd name="T69" fmla="*/ 1060111959 h 1290"/>
              <a:gd name="T70" fmla="*/ 2147483646 w 5475"/>
              <a:gd name="T71" fmla="*/ 1114945393 h 1290"/>
              <a:gd name="T72" fmla="*/ 2147483646 w 5475"/>
              <a:gd name="T73" fmla="*/ 1334279131 h 1290"/>
              <a:gd name="T74" fmla="*/ 2147483646 w 5475"/>
              <a:gd name="T75" fmla="*/ 1407390376 h 1290"/>
              <a:gd name="T76" fmla="*/ 2147483646 w 5475"/>
              <a:gd name="T77" fmla="*/ 1553612868 h 1290"/>
              <a:gd name="T78" fmla="*/ 2147483646 w 5475"/>
              <a:gd name="T79" fmla="*/ 1425668188 h 1290"/>
              <a:gd name="T80" fmla="*/ 2147483646 w 5475"/>
              <a:gd name="T81" fmla="*/ 1242890073 h 1290"/>
              <a:gd name="T82" fmla="*/ 2147483646 w 5475"/>
              <a:gd name="T83" fmla="*/ 1096667582 h 1290"/>
              <a:gd name="T84" fmla="*/ 2147483646 w 5475"/>
              <a:gd name="T85" fmla="*/ 1041834148 h 1290"/>
              <a:gd name="T86" fmla="*/ 2147483646 w 5475"/>
              <a:gd name="T87" fmla="*/ 1279445696 h 1290"/>
              <a:gd name="T88" fmla="*/ 2147483646 w 5475"/>
              <a:gd name="T89" fmla="*/ 1498779433 h 1290"/>
              <a:gd name="T90" fmla="*/ 2147483646 w 5475"/>
              <a:gd name="T91" fmla="*/ 1553612868 h 1290"/>
              <a:gd name="T92" fmla="*/ 2147483646 w 5475"/>
              <a:gd name="T93" fmla="*/ 1571890679 h 1290"/>
              <a:gd name="T94" fmla="*/ 2147483646 w 5475"/>
              <a:gd name="T95" fmla="*/ 1407390376 h 1290"/>
              <a:gd name="T96" fmla="*/ 2147483646 w 5475"/>
              <a:gd name="T97" fmla="*/ 1060111959 h 12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475" h="1290">
                <a:moveTo>
                  <a:pt x="0" y="900"/>
                </a:moveTo>
                <a:cubicBezTo>
                  <a:pt x="48" y="868"/>
                  <a:pt x="83" y="825"/>
                  <a:pt x="120" y="780"/>
                </a:cubicBezTo>
                <a:cubicBezTo>
                  <a:pt x="155" y="738"/>
                  <a:pt x="146" y="723"/>
                  <a:pt x="195" y="690"/>
                </a:cubicBezTo>
                <a:cubicBezTo>
                  <a:pt x="197" y="689"/>
                  <a:pt x="284" y="645"/>
                  <a:pt x="285" y="645"/>
                </a:cubicBezTo>
                <a:cubicBezTo>
                  <a:pt x="360" y="650"/>
                  <a:pt x="436" y="648"/>
                  <a:pt x="510" y="660"/>
                </a:cubicBezTo>
                <a:cubicBezTo>
                  <a:pt x="543" y="666"/>
                  <a:pt x="568" y="694"/>
                  <a:pt x="600" y="705"/>
                </a:cubicBezTo>
                <a:cubicBezTo>
                  <a:pt x="703" y="808"/>
                  <a:pt x="655" y="771"/>
                  <a:pt x="735" y="825"/>
                </a:cubicBezTo>
                <a:cubicBezTo>
                  <a:pt x="747" y="843"/>
                  <a:pt x="798" y="921"/>
                  <a:pt x="810" y="930"/>
                </a:cubicBezTo>
                <a:cubicBezTo>
                  <a:pt x="846" y="956"/>
                  <a:pt x="930" y="990"/>
                  <a:pt x="930" y="990"/>
                </a:cubicBezTo>
                <a:cubicBezTo>
                  <a:pt x="980" y="985"/>
                  <a:pt x="1032" y="990"/>
                  <a:pt x="1080" y="975"/>
                </a:cubicBezTo>
                <a:cubicBezTo>
                  <a:pt x="1100" y="969"/>
                  <a:pt x="1109" y="944"/>
                  <a:pt x="1125" y="930"/>
                </a:cubicBezTo>
                <a:cubicBezTo>
                  <a:pt x="1139" y="918"/>
                  <a:pt x="1155" y="910"/>
                  <a:pt x="1170" y="900"/>
                </a:cubicBezTo>
                <a:cubicBezTo>
                  <a:pt x="1250" y="780"/>
                  <a:pt x="1326" y="603"/>
                  <a:pt x="1470" y="555"/>
                </a:cubicBezTo>
                <a:cubicBezTo>
                  <a:pt x="1510" y="558"/>
                  <a:pt x="1634" y="554"/>
                  <a:pt x="1695" y="585"/>
                </a:cubicBezTo>
                <a:cubicBezTo>
                  <a:pt x="1749" y="612"/>
                  <a:pt x="1790" y="665"/>
                  <a:pt x="1830" y="705"/>
                </a:cubicBezTo>
                <a:cubicBezTo>
                  <a:pt x="1855" y="730"/>
                  <a:pt x="1856" y="784"/>
                  <a:pt x="1890" y="795"/>
                </a:cubicBezTo>
                <a:cubicBezTo>
                  <a:pt x="1952" y="816"/>
                  <a:pt x="1922" y="801"/>
                  <a:pt x="1980" y="840"/>
                </a:cubicBezTo>
                <a:cubicBezTo>
                  <a:pt x="2045" y="835"/>
                  <a:pt x="2113" y="846"/>
                  <a:pt x="2175" y="825"/>
                </a:cubicBezTo>
                <a:cubicBezTo>
                  <a:pt x="2231" y="806"/>
                  <a:pt x="2288" y="697"/>
                  <a:pt x="2310" y="645"/>
                </a:cubicBezTo>
                <a:cubicBezTo>
                  <a:pt x="2344" y="566"/>
                  <a:pt x="2305" y="631"/>
                  <a:pt x="2340" y="525"/>
                </a:cubicBezTo>
                <a:cubicBezTo>
                  <a:pt x="2364" y="452"/>
                  <a:pt x="2396" y="383"/>
                  <a:pt x="2430" y="315"/>
                </a:cubicBezTo>
                <a:cubicBezTo>
                  <a:pt x="2456" y="263"/>
                  <a:pt x="2457" y="215"/>
                  <a:pt x="2490" y="165"/>
                </a:cubicBezTo>
                <a:cubicBezTo>
                  <a:pt x="2510" y="84"/>
                  <a:pt x="2543" y="27"/>
                  <a:pt x="2625" y="0"/>
                </a:cubicBezTo>
                <a:cubicBezTo>
                  <a:pt x="2630" y="1"/>
                  <a:pt x="2729" y="18"/>
                  <a:pt x="2745" y="30"/>
                </a:cubicBezTo>
                <a:cubicBezTo>
                  <a:pt x="2826" y="93"/>
                  <a:pt x="2858" y="157"/>
                  <a:pt x="2910" y="240"/>
                </a:cubicBezTo>
                <a:cubicBezTo>
                  <a:pt x="2964" y="326"/>
                  <a:pt x="2943" y="271"/>
                  <a:pt x="2985" y="345"/>
                </a:cubicBezTo>
                <a:cubicBezTo>
                  <a:pt x="3044" y="449"/>
                  <a:pt x="3093" y="562"/>
                  <a:pt x="3195" y="630"/>
                </a:cubicBezTo>
                <a:cubicBezTo>
                  <a:pt x="3243" y="701"/>
                  <a:pt x="3208" y="669"/>
                  <a:pt x="3315" y="705"/>
                </a:cubicBezTo>
                <a:cubicBezTo>
                  <a:pt x="3330" y="710"/>
                  <a:pt x="3360" y="720"/>
                  <a:pt x="3360" y="720"/>
                </a:cubicBezTo>
                <a:cubicBezTo>
                  <a:pt x="3409" y="708"/>
                  <a:pt x="3461" y="702"/>
                  <a:pt x="3510" y="690"/>
                </a:cubicBezTo>
                <a:cubicBezTo>
                  <a:pt x="3541" y="682"/>
                  <a:pt x="3600" y="660"/>
                  <a:pt x="3600" y="660"/>
                </a:cubicBezTo>
                <a:cubicBezTo>
                  <a:pt x="3645" y="615"/>
                  <a:pt x="3675" y="590"/>
                  <a:pt x="3735" y="570"/>
                </a:cubicBezTo>
                <a:cubicBezTo>
                  <a:pt x="3833" y="594"/>
                  <a:pt x="3766" y="563"/>
                  <a:pt x="3825" y="630"/>
                </a:cubicBezTo>
                <a:cubicBezTo>
                  <a:pt x="3853" y="662"/>
                  <a:pt x="3891" y="685"/>
                  <a:pt x="3915" y="720"/>
                </a:cubicBezTo>
                <a:cubicBezTo>
                  <a:pt x="3947" y="769"/>
                  <a:pt x="3971" y="823"/>
                  <a:pt x="4005" y="870"/>
                </a:cubicBezTo>
                <a:cubicBezTo>
                  <a:pt x="4017" y="887"/>
                  <a:pt x="4037" y="898"/>
                  <a:pt x="4050" y="915"/>
                </a:cubicBezTo>
                <a:cubicBezTo>
                  <a:pt x="4093" y="971"/>
                  <a:pt x="4131" y="1036"/>
                  <a:pt x="4170" y="1095"/>
                </a:cubicBezTo>
                <a:cubicBezTo>
                  <a:pt x="4190" y="1125"/>
                  <a:pt x="4230" y="1135"/>
                  <a:pt x="4260" y="1155"/>
                </a:cubicBezTo>
                <a:cubicBezTo>
                  <a:pt x="4317" y="1193"/>
                  <a:pt x="4368" y="1237"/>
                  <a:pt x="4425" y="1275"/>
                </a:cubicBezTo>
                <a:cubicBezTo>
                  <a:pt x="4529" y="1258"/>
                  <a:pt x="4576" y="1244"/>
                  <a:pt x="4650" y="1170"/>
                </a:cubicBezTo>
                <a:cubicBezTo>
                  <a:pt x="4668" y="1115"/>
                  <a:pt x="4702" y="1072"/>
                  <a:pt x="4725" y="1020"/>
                </a:cubicBezTo>
                <a:cubicBezTo>
                  <a:pt x="4778" y="902"/>
                  <a:pt x="4719" y="954"/>
                  <a:pt x="4800" y="900"/>
                </a:cubicBezTo>
                <a:cubicBezTo>
                  <a:pt x="4831" y="808"/>
                  <a:pt x="4873" y="842"/>
                  <a:pt x="4965" y="855"/>
                </a:cubicBezTo>
                <a:cubicBezTo>
                  <a:pt x="5040" y="905"/>
                  <a:pt x="5129" y="957"/>
                  <a:pt x="5160" y="1050"/>
                </a:cubicBezTo>
                <a:cubicBezTo>
                  <a:pt x="5183" y="1118"/>
                  <a:pt x="5226" y="1171"/>
                  <a:pt x="5265" y="1230"/>
                </a:cubicBezTo>
                <a:cubicBezTo>
                  <a:pt x="5275" y="1245"/>
                  <a:pt x="5278" y="1269"/>
                  <a:pt x="5295" y="1275"/>
                </a:cubicBezTo>
                <a:cubicBezTo>
                  <a:pt x="5310" y="1280"/>
                  <a:pt x="5325" y="1285"/>
                  <a:pt x="5340" y="1290"/>
                </a:cubicBezTo>
                <a:cubicBezTo>
                  <a:pt x="5385" y="1245"/>
                  <a:pt x="5410" y="1215"/>
                  <a:pt x="5430" y="1155"/>
                </a:cubicBezTo>
                <a:cubicBezTo>
                  <a:pt x="5432" y="1140"/>
                  <a:pt x="5475" y="937"/>
                  <a:pt x="5475" y="87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752600" y="4724400"/>
            <a:ext cx="514350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2484" y="3421625"/>
            <a:ext cx="461665" cy="7374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a-IR" dirty="0" smtClean="0"/>
              <a:t>ميزان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14220" y="2959508"/>
            <a:ext cx="289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بخش متغير سرمايه در گردش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3382" y="4758813"/>
            <a:ext cx="289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سرمايه در گردش دائمي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4916" y="5545393"/>
            <a:ext cx="104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زمان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50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f 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E75B5"/>
      </a:accent1>
      <a:accent2>
        <a:srgbClr val="ED7D31"/>
      </a:accent2>
      <a:accent3>
        <a:srgbClr val="A5A5A5"/>
      </a:accent3>
      <a:accent4>
        <a:srgbClr val="FFC000"/>
      </a:accent4>
      <a:accent5>
        <a:srgbClr val="2F5496"/>
      </a:accent5>
      <a:accent6>
        <a:srgbClr val="92D050"/>
      </a:accent6>
      <a:hlink>
        <a:srgbClr val="4472C4"/>
      </a:hlink>
      <a:folHlink>
        <a:srgbClr val="C00000"/>
      </a:folHlink>
    </a:clrScheme>
    <a:fontScheme name="Conf 24">
      <a:majorFont>
        <a:latin typeface="Calibri Light"/>
        <a:ea typeface=""/>
        <a:cs typeface="B Zar"/>
      </a:majorFont>
      <a:minorFont>
        <a:latin typeface="Calibri"/>
        <a:ea typeface=""/>
        <a:cs typeface="B Nazani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</TotalTime>
  <Words>615</Words>
  <Application>Microsoft Office PowerPoint</Application>
  <PresentationFormat>On-screen Show (4:3)</PresentationFormat>
  <Paragraphs>165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تأمين مالي سرمايه در گردش بنگاه‌هاي اقتصادي</vt:lpstr>
      <vt:lpstr>بسم‌الله الرحمن الرحیم</vt:lpstr>
      <vt:lpstr> سرمایه در گردش</vt:lpstr>
      <vt:lpstr>مفاهيم سرمايه در گردش</vt:lpstr>
      <vt:lpstr>چرخة عملياتي شركت</vt:lpstr>
      <vt:lpstr>Slide 6</vt:lpstr>
      <vt:lpstr>سرمايه‌گذاري در سرمايه در گردش</vt:lpstr>
      <vt:lpstr>سه سياست مختلف براي سرمايه در گردش</vt:lpstr>
      <vt:lpstr>تفاوت بين سرمايه در گردش دائمي و موقت</vt:lpstr>
      <vt:lpstr>Slide 10</vt:lpstr>
      <vt:lpstr>نيازهاي تأمين مالي در طول زمان</vt:lpstr>
      <vt:lpstr>رويكرد انطباق در تأمين مالي دارايي‌ها</vt:lpstr>
      <vt:lpstr>رويكرد محافظه‌كارانه در تأمين مالي دارايي‌ها</vt:lpstr>
      <vt:lpstr>رويكرد پرريسك در تأمين مالي دارايي‌ها</vt:lpstr>
      <vt:lpstr>یک مسأله جدی</vt:lpstr>
      <vt:lpstr>تأمین مالی کوتاه‌مدت</vt:lpstr>
      <vt:lpstr>بازارهای مالی</vt:lpstr>
      <vt:lpstr>تنگنای اعتباری</vt:lpstr>
      <vt:lpstr>روش‌های تأمین مالی</vt:lpstr>
      <vt:lpstr>صندوق‌های تخصصی </vt:lpstr>
      <vt:lpstr>ابزارهای اسلامی انتفاعی</vt:lpstr>
      <vt:lpstr>ابزار با بازدهی معین</vt:lpstr>
      <vt:lpstr>انواع تأمین مالی ارزی</vt:lpstr>
      <vt:lpstr>اوراق تجاری Commercial Papers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ali abdi</dc:creator>
  <cp:lastModifiedBy>alizadeh</cp:lastModifiedBy>
  <cp:revision>74</cp:revision>
  <dcterms:created xsi:type="dcterms:W3CDTF">2014-06-02T05:58:30Z</dcterms:created>
  <dcterms:modified xsi:type="dcterms:W3CDTF">2014-06-21T05:52:10Z</dcterms:modified>
</cp:coreProperties>
</file>